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28182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930789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425611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2835592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164708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031573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8371062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518416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366558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2A28EE-8EAD-40CF-A5AC-96AED79BCE57}" type="datetimeFigureOut">
              <a:rPr lang="en-US" smtClean="0"/>
              <a:t>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72591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2A28EE-8EAD-40CF-A5AC-96AED79BCE57}" type="datetimeFigureOut">
              <a:rPr lang="en-US" smtClean="0"/>
              <a:t>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873857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2A28EE-8EAD-40CF-A5AC-96AED79BCE57}" type="datetimeFigureOut">
              <a:rPr lang="en-US" smtClean="0"/>
              <a:t>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489145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2A28EE-8EAD-40CF-A5AC-96AED79BCE57}" type="datetimeFigureOut">
              <a:rPr lang="en-US" smtClean="0"/>
              <a:t>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48009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2A28EE-8EAD-40CF-A5AC-96AED79BCE57}" type="datetimeFigureOut">
              <a:rPr lang="en-US" smtClean="0"/>
              <a:t>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3355896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32A28EE-8EAD-40CF-A5AC-96AED79BCE57}" type="datetimeFigureOut">
              <a:rPr lang="en-US" smtClean="0"/>
              <a:t>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2341846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2A28EE-8EAD-40CF-A5AC-96AED79BCE57}" type="datetimeFigureOut">
              <a:rPr lang="en-US" smtClean="0"/>
              <a:t>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E40979-2D97-4CF7-91D4-8BA042E85B4B}" type="slidenum">
              <a:rPr lang="en-US" smtClean="0"/>
              <a:t>‹#›</a:t>
            </a:fld>
            <a:endParaRPr lang="en-US"/>
          </a:p>
        </p:txBody>
      </p:sp>
    </p:spTree>
    <p:extLst>
      <p:ext uri="{BB962C8B-B14F-4D97-AF65-F5344CB8AC3E}">
        <p14:creationId xmlns:p14="http://schemas.microsoft.com/office/powerpoint/2010/main" val="1518500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32A28EE-8EAD-40CF-A5AC-96AED79BCE57}" type="datetimeFigureOut">
              <a:rPr lang="en-US" smtClean="0"/>
              <a:t>1/3/2023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0E40979-2D97-4CF7-91D4-8BA042E85B4B}" type="slidenum">
              <a:rPr lang="en-US" smtClean="0"/>
              <a:t>‹#›</a:t>
            </a:fld>
            <a:endParaRPr lang="en-US"/>
          </a:p>
        </p:txBody>
      </p:sp>
    </p:spTree>
    <p:extLst>
      <p:ext uri="{BB962C8B-B14F-4D97-AF65-F5344CB8AC3E}">
        <p14:creationId xmlns:p14="http://schemas.microsoft.com/office/powerpoint/2010/main" val="25320232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475B3-0195-7B72-597B-883D418FC816}"/>
              </a:ext>
            </a:extLst>
          </p:cNvPr>
          <p:cNvSpPr>
            <a:spLocks noGrp="1"/>
          </p:cNvSpPr>
          <p:nvPr>
            <p:ph type="ctrTitle"/>
          </p:nvPr>
        </p:nvSpPr>
        <p:spPr>
          <a:xfrm>
            <a:off x="1414302" y="1463629"/>
            <a:ext cx="7766936" cy="1646302"/>
          </a:xfrm>
        </p:spPr>
        <p:txBody>
          <a:bodyPr/>
          <a:lstStyle/>
          <a:p>
            <a:pPr algn="l"/>
            <a:r>
              <a:rPr lang="en-US" dirty="0">
                <a:latin typeface="Arial Black" panose="020B0A04020102020204" pitchFamily="34" charset="0"/>
              </a:rPr>
              <a:t>“Phase Shifters”</a:t>
            </a:r>
          </a:p>
        </p:txBody>
      </p:sp>
      <p:sp>
        <p:nvSpPr>
          <p:cNvPr id="3" name="Subtitle 2">
            <a:extLst>
              <a:ext uri="{FF2B5EF4-FFF2-40B4-BE49-F238E27FC236}">
                <a16:creationId xmlns:a16="http://schemas.microsoft.com/office/drawing/2014/main" id="{5AFECB04-35C8-2C18-4F83-41B04EC3667A}"/>
              </a:ext>
            </a:extLst>
          </p:cNvPr>
          <p:cNvSpPr>
            <a:spLocks noGrp="1"/>
          </p:cNvSpPr>
          <p:nvPr>
            <p:ph type="subTitle" idx="1"/>
          </p:nvPr>
        </p:nvSpPr>
        <p:spPr>
          <a:xfrm>
            <a:off x="1507067" y="3525078"/>
            <a:ext cx="7766936" cy="2557670"/>
          </a:xfrm>
        </p:spPr>
        <p:txBody>
          <a:bodyPr>
            <a:normAutofit/>
          </a:bodyPr>
          <a:lstStyle/>
          <a:p>
            <a:pPr algn="l"/>
            <a:r>
              <a:rPr lang="en-US" dirty="0"/>
              <a:t>Semester Project Fall 2022</a:t>
            </a:r>
          </a:p>
          <a:p>
            <a:pPr algn="l"/>
            <a:r>
              <a:rPr lang="en-US" dirty="0"/>
              <a:t>Department: Electrical Computer Engineering</a:t>
            </a:r>
          </a:p>
          <a:p>
            <a:pPr algn="l"/>
            <a:r>
              <a:rPr lang="en-US" dirty="0"/>
              <a:t>Group Members: </a:t>
            </a:r>
            <a:r>
              <a:rPr lang="en-US" dirty="0" err="1"/>
              <a:t>S.M.Shahir.Ul.Haq</a:t>
            </a:r>
            <a:r>
              <a:rPr lang="en-US" dirty="0"/>
              <a:t>, </a:t>
            </a:r>
            <a:r>
              <a:rPr lang="en-US" dirty="0" err="1"/>
              <a:t>S.yousaf</a:t>
            </a:r>
            <a:r>
              <a:rPr lang="en-US" dirty="0"/>
              <a:t> Shah, and Waleed Allam</a:t>
            </a:r>
          </a:p>
          <a:p>
            <a:pPr algn="l"/>
            <a:r>
              <a:rPr lang="en-US" dirty="0"/>
              <a:t>Course: Electrical Circuit Analysis (II)</a:t>
            </a:r>
          </a:p>
          <a:p>
            <a:pPr algn="l"/>
            <a:r>
              <a:rPr lang="en-US" dirty="0"/>
              <a:t>Subject Teacher : </a:t>
            </a:r>
            <a:r>
              <a:rPr lang="en-US" dirty="0" err="1"/>
              <a:t>Dr.Atta</a:t>
            </a:r>
            <a:r>
              <a:rPr lang="en-US" dirty="0"/>
              <a:t>-</a:t>
            </a:r>
            <a:r>
              <a:rPr lang="en-US" dirty="0" err="1"/>
              <a:t>ur</a:t>
            </a:r>
            <a:r>
              <a:rPr lang="en-US" dirty="0"/>
              <a:t>-Rehman</a:t>
            </a:r>
          </a:p>
          <a:p>
            <a:pPr algn="l"/>
            <a:r>
              <a:rPr lang="en-US" dirty="0"/>
              <a:t>Lab </a:t>
            </a:r>
            <a:r>
              <a:rPr lang="en-US" dirty="0" err="1"/>
              <a:t>Teacher:Dr.Hassan</a:t>
            </a:r>
            <a:r>
              <a:rPr lang="en-US" dirty="0"/>
              <a:t> Qazi</a:t>
            </a:r>
          </a:p>
        </p:txBody>
      </p:sp>
    </p:spTree>
    <p:extLst>
      <p:ext uri="{BB962C8B-B14F-4D97-AF65-F5344CB8AC3E}">
        <p14:creationId xmlns:p14="http://schemas.microsoft.com/office/powerpoint/2010/main" val="20767467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275EA-B077-7D3B-2CF4-1A9D69374BDA}"/>
              </a:ext>
            </a:extLst>
          </p:cNvPr>
          <p:cNvSpPr>
            <a:spLocks noGrp="1"/>
          </p:cNvSpPr>
          <p:nvPr>
            <p:ph type="title"/>
          </p:nvPr>
        </p:nvSpPr>
        <p:spPr/>
        <p:txBody>
          <a:bodyPr/>
          <a:lstStyle/>
          <a:p>
            <a:pPr algn="ctr"/>
            <a:r>
              <a:rPr lang="en-US"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289C8160-927D-3FBD-E6C9-3EF5DFA4AB62}"/>
              </a:ext>
            </a:extLst>
          </p:cNvPr>
          <p:cNvSpPr>
            <a:spLocks noGrp="1"/>
          </p:cNvSpPr>
          <p:nvPr>
            <p:ph idx="1"/>
          </p:nvPr>
        </p:nvSpPr>
        <p:spPr/>
        <p:txBody>
          <a:bodyPr/>
          <a:lstStyle/>
          <a:p>
            <a:pPr>
              <a:buFont typeface="Courier New" panose="02070309020205020404" pitchFamily="49" charset="0"/>
              <a:buChar char="o"/>
            </a:pPr>
            <a:r>
              <a:rPr lang="en-US" dirty="0"/>
              <a:t>This was the core concept of how V and I angles are re-adjusted according to circuit elements</a:t>
            </a:r>
          </a:p>
          <a:p>
            <a:pPr>
              <a:buFont typeface="Courier New" panose="02070309020205020404" pitchFamily="49" charset="0"/>
              <a:buChar char="o"/>
            </a:pPr>
            <a:r>
              <a:rPr lang="en-US" dirty="0"/>
              <a:t>Phase Shifter is one of the useful applications of RC and RL circuit</a:t>
            </a:r>
          </a:p>
          <a:p>
            <a:pPr marL="0" indent="0">
              <a:buNone/>
            </a:pPr>
            <a:r>
              <a:rPr lang="en-US" sz="2400" b="1" u="sng" dirty="0"/>
              <a:t>Introduction:</a:t>
            </a:r>
          </a:p>
          <a:p>
            <a:pPr marL="0" indent="0">
              <a:buNone/>
            </a:pPr>
            <a:r>
              <a:rPr lang="en-US" b="1" u="sng" dirty="0"/>
              <a:t>Phase Shifter:</a:t>
            </a:r>
          </a:p>
          <a:p>
            <a:pPr marL="0" indent="0">
              <a:buNone/>
            </a:pPr>
            <a:r>
              <a:rPr lang="en-US" i="1" dirty="0"/>
              <a:t>“A phase-shifting circuit is often employed to correct an undesirable phase shift already present in a circuit or to produce special desired effects”</a:t>
            </a:r>
          </a:p>
          <a:p>
            <a:pPr>
              <a:buFont typeface="Arial" panose="020B0604020202020204" pitchFamily="34" charset="0"/>
              <a:buChar char="•"/>
            </a:pPr>
            <a:r>
              <a:rPr lang="en-US" dirty="0"/>
              <a:t>RC and RL circuits can be used for this purpose as discussed before</a:t>
            </a:r>
          </a:p>
        </p:txBody>
      </p:sp>
    </p:spTree>
    <p:extLst>
      <p:ext uri="{BB962C8B-B14F-4D97-AF65-F5344CB8AC3E}">
        <p14:creationId xmlns:p14="http://schemas.microsoft.com/office/powerpoint/2010/main" val="3109766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C0BB8-4881-BCB1-6670-0CFDBB2AFBEA}"/>
              </a:ext>
            </a:extLst>
          </p:cNvPr>
          <p:cNvSpPr>
            <a:spLocks noGrp="1"/>
          </p:cNvSpPr>
          <p:nvPr>
            <p:ph type="title"/>
          </p:nvPr>
        </p:nvSpPr>
        <p:spPr/>
        <p:txBody>
          <a:bodyPr/>
          <a:lstStyle/>
          <a:p>
            <a:pPr algn="ctr"/>
            <a:r>
              <a:rPr lang="en-US" dirty="0">
                <a:latin typeface="Arial Black" panose="020B0A04020102020204" pitchFamily="34" charset="0"/>
              </a:rPr>
              <a:t>Introduction</a:t>
            </a:r>
            <a:endParaRPr lang="en-US" dirty="0"/>
          </a:p>
        </p:txBody>
      </p:sp>
      <p:sp>
        <p:nvSpPr>
          <p:cNvPr id="3" name="Content Placeholder 2">
            <a:extLst>
              <a:ext uri="{FF2B5EF4-FFF2-40B4-BE49-F238E27FC236}">
                <a16:creationId xmlns:a16="http://schemas.microsoft.com/office/drawing/2014/main" id="{3F4097AF-A103-4D2D-CE51-8993AD15A7C1}"/>
              </a:ext>
            </a:extLst>
          </p:cNvPr>
          <p:cNvSpPr>
            <a:spLocks noGrp="1"/>
          </p:cNvSpPr>
          <p:nvPr>
            <p:ph idx="1"/>
          </p:nvPr>
        </p:nvSpPr>
        <p:spPr/>
        <p:txBody>
          <a:bodyPr/>
          <a:lstStyle/>
          <a:p>
            <a:pPr marL="0" indent="0">
              <a:buNone/>
            </a:pPr>
            <a:r>
              <a:rPr lang="en-US" sz="2000" b="1" u="sng" dirty="0"/>
              <a:t>Understanding with graph:</a:t>
            </a:r>
          </a:p>
          <a:p>
            <a:pPr marL="0" indent="0">
              <a:buNone/>
            </a:pPr>
            <a:endParaRPr lang="en-US" dirty="0"/>
          </a:p>
        </p:txBody>
      </p:sp>
      <p:pic>
        <p:nvPicPr>
          <p:cNvPr id="5" name="Picture 4">
            <a:extLst>
              <a:ext uri="{FF2B5EF4-FFF2-40B4-BE49-F238E27FC236}">
                <a16:creationId xmlns:a16="http://schemas.microsoft.com/office/drawing/2014/main" id="{4F898CF1-8AA1-72CB-BF6E-3A4FF0598677}"/>
              </a:ext>
            </a:extLst>
          </p:cNvPr>
          <p:cNvPicPr>
            <a:picLocks noChangeAspect="1"/>
          </p:cNvPicPr>
          <p:nvPr/>
        </p:nvPicPr>
        <p:blipFill>
          <a:blip r:embed="rId2"/>
          <a:stretch>
            <a:fillRect/>
          </a:stretch>
        </p:blipFill>
        <p:spPr>
          <a:xfrm>
            <a:off x="1139687" y="2544418"/>
            <a:ext cx="7009237" cy="3703982"/>
          </a:xfrm>
          <a:prstGeom prst="rect">
            <a:avLst/>
          </a:prstGeom>
        </p:spPr>
      </p:pic>
    </p:spTree>
    <p:extLst>
      <p:ext uri="{BB962C8B-B14F-4D97-AF65-F5344CB8AC3E}">
        <p14:creationId xmlns:p14="http://schemas.microsoft.com/office/powerpoint/2010/main" val="2433512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2793C-7A18-B238-E209-CC7D5FE576AA}"/>
              </a:ext>
            </a:extLst>
          </p:cNvPr>
          <p:cNvSpPr>
            <a:spLocks noGrp="1"/>
          </p:cNvSpPr>
          <p:nvPr>
            <p:ph type="title"/>
          </p:nvPr>
        </p:nvSpPr>
        <p:spPr/>
        <p:txBody>
          <a:bodyPr/>
          <a:lstStyle/>
          <a:p>
            <a:pPr algn="ctr"/>
            <a:r>
              <a:rPr lang="en-US" dirty="0">
                <a:latin typeface="Arial Black" panose="020B0A04020102020204" pitchFamily="34" charset="0"/>
              </a:rPr>
              <a:t>Introduction</a:t>
            </a:r>
            <a:endParaRPr lang="en-US" dirty="0"/>
          </a:p>
        </p:txBody>
      </p:sp>
      <p:sp>
        <p:nvSpPr>
          <p:cNvPr id="3" name="Content Placeholder 2">
            <a:extLst>
              <a:ext uri="{FF2B5EF4-FFF2-40B4-BE49-F238E27FC236}">
                <a16:creationId xmlns:a16="http://schemas.microsoft.com/office/drawing/2014/main" id="{4C1EB5CF-A5E3-8D70-E9D1-1AA23633BFF5}"/>
              </a:ext>
            </a:extLst>
          </p:cNvPr>
          <p:cNvSpPr>
            <a:spLocks noGrp="1"/>
          </p:cNvSpPr>
          <p:nvPr>
            <p:ph idx="1"/>
          </p:nvPr>
        </p:nvSpPr>
        <p:spPr/>
        <p:txBody>
          <a:bodyPr/>
          <a:lstStyle/>
          <a:p>
            <a:pPr>
              <a:buFont typeface="Wingdings" panose="05000000000000000000" pitchFamily="2" charset="2"/>
              <a:buChar char="q"/>
            </a:pPr>
            <a:r>
              <a:rPr lang="en-US" sz="2000" b="1" u="sng" dirty="0"/>
              <a:t>RC leading and lagging circuit:</a:t>
            </a:r>
          </a:p>
          <a:p>
            <a:pPr marL="0" indent="0">
              <a:buNone/>
            </a:pPr>
            <a:r>
              <a:rPr lang="en-US" dirty="0"/>
              <a:t>When the output voltage is taken at Resistor then there will be a leading output voltage and when the output voltage is taken at the capacitor then the output voltage will be lagging the input voltage.</a:t>
            </a:r>
          </a:p>
          <a:p>
            <a:pPr marL="0" indent="0">
              <a:buNone/>
            </a:pPr>
            <a:endParaRPr lang="en-US" dirty="0"/>
          </a:p>
        </p:txBody>
      </p:sp>
      <p:pic>
        <p:nvPicPr>
          <p:cNvPr id="4" name="Picture 3">
            <a:extLst>
              <a:ext uri="{FF2B5EF4-FFF2-40B4-BE49-F238E27FC236}">
                <a16:creationId xmlns:a16="http://schemas.microsoft.com/office/drawing/2014/main" id="{D4063859-3E36-71F7-8FF9-82D31C89C8BE}"/>
              </a:ext>
            </a:extLst>
          </p:cNvPr>
          <p:cNvPicPr>
            <a:picLocks noChangeAspect="1"/>
          </p:cNvPicPr>
          <p:nvPr/>
        </p:nvPicPr>
        <p:blipFill>
          <a:blip r:embed="rId2"/>
          <a:stretch>
            <a:fillRect/>
          </a:stretch>
        </p:blipFill>
        <p:spPr>
          <a:xfrm>
            <a:off x="543340" y="3538330"/>
            <a:ext cx="4375736" cy="2503032"/>
          </a:xfrm>
          <a:prstGeom prst="rect">
            <a:avLst/>
          </a:prstGeom>
        </p:spPr>
      </p:pic>
      <p:pic>
        <p:nvPicPr>
          <p:cNvPr id="5" name="Picture 4">
            <a:extLst>
              <a:ext uri="{FF2B5EF4-FFF2-40B4-BE49-F238E27FC236}">
                <a16:creationId xmlns:a16="http://schemas.microsoft.com/office/drawing/2014/main" id="{71E02206-6FB6-1093-14E3-10A376430E7B}"/>
              </a:ext>
            </a:extLst>
          </p:cNvPr>
          <p:cNvPicPr>
            <a:picLocks noChangeAspect="1"/>
          </p:cNvPicPr>
          <p:nvPr/>
        </p:nvPicPr>
        <p:blipFill>
          <a:blip r:embed="rId3"/>
          <a:stretch>
            <a:fillRect/>
          </a:stretch>
        </p:blipFill>
        <p:spPr>
          <a:xfrm>
            <a:off x="5367130" y="3538329"/>
            <a:ext cx="4375736" cy="2503032"/>
          </a:xfrm>
          <a:prstGeom prst="rect">
            <a:avLst/>
          </a:prstGeom>
        </p:spPr>
      </p:pic>
    </p:spTree>
    <p:extLst>
      <p:ext uri="{BB962C8B-B14F-4D97-AF65-F5344CB8AC3E}">
        <p14:creationId xmlns:p14="http://schemas.microsoft.com/office/powerpoint/2010/main" val="2493374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F0DD7-874E-27C9-6D86-D31DD2DE41F4}"/>
              </a:ext>
            </a:extLst>
          </p:cNvPr>
          <p:cNvSpPr>
            <a:spLocks noGrp="1"/>
          </p:cNvSpPr>
          <p:nvPr>
            <p:ph type="title"/>
          </p:nvPr>
        </p:nvSpPr>
        <p:spPr/>
        <p:txBody>
          <a:bodyPr/>
          <a:lstStyle/>
          <a:p>
            <a:pPr algn="ctr"/>
            <a:r>
              <a:rPr lang="en-US" dirty="0">
                <a:latin typeface="Arial Black" panose="020B0A04020102020204" pitchFamily="34" charset="0"/>
              </a:rPr>
              <a:t>Introduction</a:t>
            </a:r>
            <a:endParaRPr lang="en-US" dirty="0"/>
          </a:p>
        </p:txBody>
      </p:sp>
      <p:sp>
        <p:nvSpPr>
          <p:cNvPr id="3" name="Content Placeholder 2">
            <a:extLst>
              <a:ext uri="{FF2B5EF4-FFF2-40B4-BE49-F238E27FC236}">
                <a16:creationId xmlns:a16="http://schemas.microsoft.com/office/drawing/2014/main" id="{395E70DE-C69E-94BD-9DEB-8D0E9ECBFEFC}"/>
              </a:ext>
            </a:extLst>
          </p:cNvPr>
          <p:cNvSpPr>
            <a:spLocks noGrp="1"/>
          </p:cNvSpPr>
          <p:nvPr>
            <p:ph idx="1"/>
          </p:nvPr>
        </p:nvSpPr>
        <p:spPr/>
        <p:txBody>
          <a:bodyPr/>
          <a:lstStyle/>
          <a:p>
            <a:pPr marL="0" indent="0">
              <a:buNone/>
            </a:pPr>
            <a:r>
              <a:rPr lang="en-US" sz="2000" b="1" u="sng" dirty="0"/>
              <a:t>RL leading and lagging circuit</a:t>
            </a:r>
            <a:r>
              <a:rPr lang="en-US" dirty="0"/>
              <a:t>:</a:t>
            </a:r>
          </a:p>
          <a:p>
            <a:pPr marL="0" indent="0">
              <a:buNone/>
            </a:pPr>
            <a:r>
              <a:rPr lang="en-US" dirty="0"/>
              <a:t>When the output voltage is taken at the resistor then there will be lagging output voltage and when the output voltage is taken at the inductor then the output voltage will be leading the input voltage.</a:t>
            </a:r>
          </a:p>
          <a:p>
            <a:pPr marL="0" indent="0">
              <a:buNone/>
            </a:pPr>
            <a:endParaRPr lang="en-US" dirty="0"/>
          </a:p>
        </p:txBody>
      </p:sp>
      <p:pic>
        <p:nvPicPr>
          <p:cNvPr id="4" name="Picture 3">
            <a:extLst>
              <a:ext uri="{FF2B5EF4-FFF2-40B4-BE49-F238E27FC236}">
                <a16:creationId xmlns:a16="http://schemas.microsoft.com/office/drawing/2014/main" id="{DFE03BD2-2EFF-D148-B2F1-0AB283EDCDA1}"/>
              </a:ext>
            </a:extLst>
          </p:cNvPr>
          <p:cNvPicPr>
            <a:picLocks noChangeAspect="1"/>
          </p:cNvPicPr>
          <p:nvPr/>
        </p:nvPicPr>
        <p:blipFill>
          <a:blip r:embed="rId2"/>
          <a:stretch>
            <a:fillRect/>
          </a:stretch>
        </p:blipFill>
        <p:spPr>
          <a:xfrm>
            <a:off x="729344" y="3535689"/>
            <a:ext cx="4377307" cy="2505673"/>
          </a:xfrm>
          <a:prstGeom prst="rect">
            <a:avLst/>
          </a:prstGeom>
        </p:spPr>
      </p:pic>
      <p:pic>
        <p:nvPicPr>
          <p:cNvPr id="5" name="Picture 4">
            <a:extLst>
              <a:ext uri="{FF2B5EF4-FFF2-40B4-BE49-F238E27FC236}">
                <a16:creationId xmlns:a16="http://schemas.microsoft.com/office/drawing/2014/main" id="{0E937F6C-0A79-575A-5804-10B5000059FD}"/>
              </a:ext>
            </a:extLst>
          </p:cNvPr>
          <p:cNvPicPr>
            <a:picLocks noChangeAspect="1"/>
          </p:cNvPicPr>
          <p:nvPr/>
        </p:nvPicPr>
        <p:blipFill>
          <a:blip r:embed="rId3"/>
          <a:stretch>
            <a:fillRect/>
          </a:stretch>
        </p:blipFill>
        <p:spPr>
          <a:xfrm>
            <a:off x="5484354" y="3535688"/>
            <a:ext cx="4377307" cy="2505673"/>
          </a:xfrm>
          <a:prstGeom prst="rect">
            <a:avLst/>
          </a:prstGeom>
        </p:spPr>
      </p:pic>
    </p:spTree>
    <p:extLst>
      <p:ext uri="{BB962C8B-B14F-4D97-AF65-F5344CB8AC3E}">
        <p14:creationId xmlns:p14="http://schemas.microsoft.com/office/powerpoint/2010/main" val="395600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ECBFF-DE63-20C4-435D-DC367EDE5E2E}"/>
              </a:ext>
            </a:extLst>
          </p:cNvPr>
          <p:cNvSpPr>
            <a:spLocks noGrp="1"/>
          </p:cNvSpPr>
          <p:nvPr>
            <p:ph type="title"/>
          </p:nvPr>
        </p:nvSpPr>
        <p:spPr/>
        <p:txBody>
          <a:bodyPr/>
          <a:lstStyle/>
          <a:p>
            <a:pPr algn="ctr"/>
            <a:r>
              <a:rPr lang="en-US" dirty="0">
                <a:latin typeface="Arial Black" panose="020B0A04020102020204" pitchFamily="34" charset="0"/>
              </a:rPr>
              <a:t>Project</a:t>
            </a:r>
          </a:p>
        </p:txBody>
      </p:sp>
      <p:sp>
        <p:nvSpPr>
          <p:cNvPr id="3" name="Content Placeholder 2">
            <a:extLst>
              <a:ext uri="{FF2B5EF4-FFF2-40B4-BE49-F238E27FC236}">
                <a16:creationId xmlns:a16="http://schemas.microsoft.com/office/drawing/2014/main" id="{1320627C-8ED7-B196-DA71-182F6DE4084D}"/>
              </a:ext>
            </a:extLst>
          </p:cNvPr>
          <p:cNvSpPr>
            <a:spLocks noGrp="1"/>
          </p:cNvSpPr>
          <p:nvPr>
            <p:ph idx="1"/>
          </p:nvPr>
        </p:nvSpPr>
        <p:spPr>
          <a:xfrm>
            <a:off x="677334" y="2160589"/>
            <a:ext cx="8596668" cy="4452246"/>
          </a:xfrm>
        </p:spPr>
        <p:txBody>
          <a:bodyPr>
            <a:normAutofit fontScale="92500" lnSpcReduction="10000"/>
          </a:bodyPr>
          <a:lstStyle/>
          <a:p>
            <a:pPr>
              <a:buFont typeface="Wingdings" panose="05000000000000000000" pitchFamily="2" charset="2"/>
              <a:buChar char="q"/>
            </a:pPr>
            <a:r>
              <a:rPr lang="en-US" sz="2200" b="1" u="sng" dirty="0"/>
              <a:t>Selection Criteria:</a:t>
            </a:r>
          </a:p>
          <a:p>
            <a:pPr marL="0" indent="0">
              <a:buNone/>
            </a:pPr>
            <a:r>
              <a:rPr lang="en-US" sz="1900" dirty="0"/>
              <a:t>As for the engineering point of view, we must select the components based on efficient selection criteria’s few of them mentioned below</a:t>
            </a:r>
          </a:p>
          <a:p>
            <a:pPr marL="0" indent="0">
              <a:buNone/>
            </a:pPr>
            <a:r>
              <a:rPr lang="en-US" sz="1900" dirty="0"/>
              <a:t>•	Manufacturers</a:t>
            </a:r>
          </a:p>
          <a:p>
            <a:pPr marL="0" indent="0">
              <a:buNone/>
            </a:pPr>
            <a:r>
              <a:rPr lang="en-US" sz="1900" dirty="0"/>
              <a:t>•	Reference design, software tools or simulation availability</a:t>
            </a:r>
          </a:p>
          <a:p>
            <a:pPr marL="0" indent="0">
              <a:buNone/>
            </a:pPr>
            <a:r>
              <a:rPr lang="en-US" sz="1900" dirty="0"/>
              <a:t>•	Less circuit complexity and the same results</a:t>
            </a:r>
          </a:p>
          <a:p>
            <a:pPr marL="0" indent="0">
              <a:buNone/>
            </a:pPr>
            <a:r>
              <a:rPr lang="en-US" sz="1900" dirty="0"/>
              <a:t>•	Close to the ideal situation</a:t>
            </a:r>
          </a:p>
          <a:p>
            <a:pPr marL="0" indent="0">
              <a:buNone/>
            </a:pPr>
            <a:r>
              <a:rPr lang="en-US" sz="1900" dirty="0"/>
              <a:t>•	Mechanical Parameters [dimension, package, weight, etc.]</a:t>
            </a:r>
          </a:p>
          <a:p>
            <a:pPr marL="0" indent="0">
              <a:buNone/>
            </a:pPr>
            <a:r>
              <a:rPr lang="en-US" sz="1900" dirty="0"/>
              <a:t>•	Environmental Parameters: Temperature / Humidity / Pressure / Vibration</a:t>
            </a:r>
          </a:p>
          <a:p>
            <a:pPr marL="0" indent="0">
              <a:buNone/>
            </a:pPr>
            <a:r>
              <a:rPr lang="en-US" sz="1900" dirty="0"/>
              <a:t>•	Easily replaceable</a:t>
            </a:r>
          </a:p>
          <a:p>
            <a:pPr marL="0" indent="0">
              <a:buNone/>
            </a:pPr>
            <a:r>
              <a:rPr lang="en-US" sz="1900" dirty="0"/>
              <a:t>•	Cost</a:t>
            </a:r>
          </a:p>
          <a:p>
            <a:pPr marL="0" indent="0">
              <a:buNone/>
            </a:pPr>
            <a:r>
              <a:rPr lang="en-US" sz="1900" dirty="0"/>
              <a:t>•	Availability </a:t>
            </a:r>
          </a:p>
          <a:p>
            <a:pPr marL="0" indent="0">
              <a:buNone/>
            </a:pPr>
            <a:endParaRPr lang="en-US" dirty="0"/>
          </a:p>
        </p:txBody>
      </p:sp>
    </p:spTree>
    <p:extLst>
      <p:ext uri="{BB962C8B-B14F-4D97-AF65-F5344CB8AC3E}">
        <p14:creationId xmlns:p14="http://schemas.microsoft.com/office/powerpoint/2010/main" val="4227169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525F0-BCC9-20A5-7863-2F04B7E44D0C}"/>
              </a:ext>
            </a:extLst>
          </p:cNvPr>
          <p:cNvSpPr>
            <a:spLocks noGrp="1"/>
          </p:cNvSpPr>
          <p:nvPr>
            <p:ph type="title"/>
          </p:nvPr>
        </p:nvSpPr>
        <p:spPr/>
        <p:txBody>
          <a:bodyPr/>
          <a:lstStyle/>
          <a:p>
            <a:pPr algn="ctr"/>
            <a:r>
              <a:rPr kumimoji="0" lang="en-US" sz="3600" b="0" i="0" u="none" strike="noStrike" kern="1200" cap="none" spc="0" normalizeH="0" baseline="0" noProof="0" dirty="0">
                <a:ln>
                  <a:noFill/>
                </a:ln>
                <a:solidFill>
                  <a:srgbClr val="549E39"/>
                </a:solidFill>
                <a:effectLst/>
                <a:uLnTx/>
                <a:uFillTx/>
                <a:latin typeface="Arial Black" panose="020B0A04020102020204" pitchFamily="34" charset="0"/>
                <a:ea typeface="+mj-ea"/>
                <a:cs typeface="+mj-cs"/>
              </a:rPr>
              <a:t>Project</a:t>
            </a:r>
            <a:endParaRPr lang="en-US" dirty="0"/>
          </a:p>
        </p:txBody>
      </p:sp>
      <p:sp>
        <p:nvSpPr>
          <p:cNvPr id="3" name="Content Placeholder 2">
            <a:extLst>
              <a:ext uri="{FF2B5EF4-FFF2-40B4-BE49-F238E27FC236}">
                <a16:creationId xmlns:a16="http://schemas.microsoft.com/office/drawing/2014/main" id="{CBD442E4-7FBF-1FC5-DB91-A788C5FAF4F8}"/>
              </a:ext>
            </a:extLst>
          </p:cNvPr>
          <p:cNvSpPr>
            <a:spLocks noGrp="1"/>
          </p:cNvSpPr>
          <p:nvPr>
            <p:ph idx="1"/>
          </p:nvPr>
        </p:nvSpPr>
        <p:spPr>
          <a:xfrm>
            <a:off x="677334" y="2703443"/>
            <a:ext cx="8596668" cy="3337919"/>
          </a:xfrm>
        </p:spPr>
        <p:txBody>
          <a:bodyPr/>
          <a:lstStyle/>
          <a:p>
            <a:pPr>
              <a:buFont typeface="Wingdings" panose="05000000000000000000" pitchFamily="2" charset="2"/>
              <a:buChar char="q"/>
            </a:pPr>
            <a:r>
              <a:rPr lang="en-US" sz="2000" b="1" u="sng" dirty="0"/>
              <a:t>Mathematical Calculations:</a:t>
            </a:r>
          </a:p>
          <a:p>
            <a:pPr marL="0" indent="0">
              <a:buNone/>
            </a:pPr>
            <a:r>
              <a:rPr lang="en-US" dirty="0"/>
              <a:t>Before making any project, it includes some mathematical calculations based on which the components are selected. so in our case, the major components were the resistor and capacitor.</a:t>
            </a:r>
          </a:p>
          <a:p>
            <a:pPr marL="0" indent="0">
              <a:buNone/>
            </a:pPr>
            <a:r>
              <a:rPr lang="en-US" dirty="0"/>
              <a:t>                             Formula for phase angle=&gt; Q=Tan</a:t>
            </a:r>
            <a:r>
              <a:rPr lang="en-US" baseline="30000" dirty="0"/>
              <a:t>-1</a:t>
            </a:r>
            <a:r>
              <a:rPr lang="en-US" dirty="0"/>
              <a:t>(X/R)</a:t>
            </a:r>
          </a:p>
          <a:p>
            <a:pPr marL="0" indent="0">
              <a:buNone/>
            </a:pPr>
            <a:r>
              <a:rPr lang="en-US" dirty="0"/>
              <a:t>Where X = reactance and R= resistance</a:t>
            </a:r>
          </a:p>
          <a:p>
            <a:pPr marL="0" indent="0">
              <a:buNone/>
            </a:pPr>
            <a:endParaRPr lang="en-US" dirty="0"/>
          </a:p>
        </p:txBody>
      </p:sp>
    </p:spTree>
    <p:extLst>
      <p:ext uri="{BB962C8B-B14F-4D97-AF65-F5344CB8AC3E}">
        <p14:creationId xmlns:p14="http://schemas.microsoft.com/office/powerpoint/2010/main" val="893997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D82C7-06B9-734E-511E-FEAC1DC0102C}"/>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A0F0443A-32CC-5D31-2D5F-F5B042B7573F}"/>
              </a:ext>
            </a:extLst>
          </p:cNvPr>
          <p:cNvSpPr>
            <a:spLocks noGrp="1"/>
          </p:cNvSpPr>
          <p:nvPr>
            <p:ph idx="1"/>
          </p:nvPr>
        </p:nvSpPr>
        <p:spPr/>
        <p:txBody>
          <a:bodyPr/>
          <a:lstStyle/>
          <a:p>
            <a:pPr marL="0" indent="0">
              <a:buNone/>
            </a:pPr>
            <a:r>
              <a:rPr lang="en-US" sz="2400" b="1" u="sng" dirty="0"/>
              <a:t>Components:</a:t>
            </a:r>
          </a:p>
          <a:p>
            <a:pPr marL="0" indent="0">
              <a:buNone/>
            </a:pPr>
            <a:r>
              <a:rPr lang="en-US" dirty="0"/>
              <a:t>1.	2 pieces 0.33 microfarad capacitors in parallel to get 0.66 microfarad</a:t>
            </a:r>
          </a:p>
          <a:p>
            <a:pPr marL="0" indent="0">
              <a:buNone/>
            </a:pPr>
            <a:r>
              <a:rPr lang="en-US" dirty="0"/>
              <a:t>2.	1 piece 10k ohms variable resistor</a:t>
            </a:r>
          </a:p>
          <a:p>
            <a:pPr marL="0" indent="0">
              <a:buNone/>
            </a:pPr>
            <a:r>
              <a:rPr lang="en-US" dirty="0"/>
              <a:t>3.	Step-down transformer 220v to 12v (low wattage components)</a:t>
            </a:r>
          </a:p>
          <a:p>
            <a:pPr marL="0" indent="0">
              <a:buNone/>
            </a:pPr>
            <a:r>
              <a:rPr lang="en-US" dirty="0"/>
              <a:t>4.	Breadboard</a:t>
            </a:r>
          </a:p>
          <a:p>
            <a:pPr marL="0" indent="0">
              <a:buNone/>
            </a:pPr>
            <a:r>
              <a:rPr lang="en-US" dirty="0"/>
              <a:t>5.	Stripboard circuit board</a:t>
            </a:r>
          </a:p>
          <a:p>
            <a:pPr marL="0" indent="0">
              <a:buNone/>
            </a:pPr>
            <a:r>
              <a:rPr lang="en-US" dirty="0"/>
              <a:t>6.	Wiring</a:t>
            </a:r>
          </a:p>
          <a:p>
            <a:pPr marL="0" indent="0">
              <a:buNone/>
            </a:pPr>
            <a:r>
              <a:rPr lang="en-US" dirty="0"/>
              <a:t>7.	Oscilloscope for phase angle testing</a:t>
            </a:r>
          </a:p>
          <a:p>
            <a:pPr marL="0" indent="0">
              <a:buNone/>
            </a:pPr>
            <a:endParaRPr lang="en-US" dirty="0"/>
          </a:p>
        </p:txBody>
      </p:sp>
    </p:spTree>
    <p:extLst>
      <p:ext uri="{BB962C8B-B14F-4D97-AF65-F5344CB8AC3E}">
        <p14:creationId xmlns:p14="http://schemas.microsoft.com/office/powerpoint/2010/main" val="7502820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10C31-30CD-AD7D-9530-25ECA41837CF}"/>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FD312F6A-8167-AACB-BD6E-EA33C4BF8C51}"/>
              </a:ext>
            </a:extLst>
          </p:cNvPr>
          <p:cNvSpPr>
            <a:spLocks noGrp="1"/>
          </p:cNvSpPr>
          <p:nvPr>
            <p:ph idx="1"/>
          </p:nvPr>
        </p:nvSpPr>
        <p:spPr/>
        <p:txBody>
          <a:bodyPr/>
          <a:lstStyle/>
          <a:p>
            <a:pPr marL="0" indent="0">
              <a:buNone/>
            </a:pPr>
            <a:r>
              <a:rPr lang="en-US" sz="2400" b="1" u="sng" dirty="0"/>
              <a:t>Circuit &amp; Block Diagram:</a:t>
            </a:r>
          </a:p>
          <a:p>
            <a:pPr marL="0" indent="0">
              <a:buNone/>
            </a:pPr>
            <a:r>
              <a:rPr lang="en-US" dirty="0"/>
              <a:t>Simple series RC circuit diagram</a:t>
            </a:r>
          </a:p>
          <a:p>
            <a:pPr marL="0" indent="0">
              <a:buNone/>
            </a:pPr>
            <a:endParaRPr lang="en-US" dirty="0"/>
          </a:p>
        </p:txBody>
      </p:sp>
      <p:pic>
        <p:nvPicPr>
          <p:cNvPr id="4" name="Picture 3">
            <a:extLst>
              <a:ext uri="{FF2B5EF4-FFF2-40B4-BE49-F238E27FC236}">
                <a16:creationId xmlns:a16="http://schemas.microsoft.com/office/drawing/2014/main" id="{95682535-2CB9-D243-7D93-9BF6FA8E1D69}"/>
              </a:ext>
            </a:extLst>
          </p:cNvPr>
          <p:cNvPicPr>
            <a:picLocks noChangeAspect="1"/>
          </p:cNvPicPr>
          <p:nvPr/>
        </p:nvPicPr>
        <p:blipFill>
          <a:blip r:embed="rId2"/>
          <a:stretch>
            <a:fillRect/>
          </a:stretch>
        </p:blipFill>
        <p:spPr>
          <a:xfrm>
            <a:off x="1908313" y="2968487"/>
            <a:ext cx="5910470" cy="2544416"/>
          </a:xfrm>
          <a:prstGeom prst="rect">
            <a:avLst/>
          </a:prstGeom>
        </p:spPr>
      </p:pic>
    </p:spTree>
    <p:extLst>
      <p:ext uri="{BB962C8B-B14F-4D97-AF65-F5344CB8AC3E}">
        <p14:creationId xmlns:p14="http://schemas.microsoft.com/office/powerpoint/2010/main" val="4262746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FEBC0-E6F4-C39C-D819-A8FC1B014508}"/>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F3D54C95-6961-AEAE-E608-599C01A11E8A}"/>
              </a:ext>
            </a:extLst>
          </p:cNvPr>
          <p:cNvSpPr>
            <a:spLocks noGrp="1"/>
          </p:cNvSpPr>
          <p:nvPr>
            <p:ph idx="1"/>
          </p:nvPr>
        </p:nvSpPr>
        <p:spPr/>
        <p:txBody>
          <a:bodyPr/>
          <a:lstStyle/>
          <a:p>
            <a:pPr marL="0" indent="0">
              <a:buNone/>
            </a:pPr>
            <a:r>
              <a:rPr lang="en-US" sz="2000" b="1" u="sng" dirty="0"/>
              <a:t>Block diagram for simple series RC circuit:</a:t>
            </a:r>
          </a:p>
          <a:p>
            <a:pPr marL="0" indent="0">
              <a:buNone/>
            </a:pPr>
            <a:endParaRPr lang="en-US" dirty="0"/>
          </a:p>
        </p:txBody>
      </p:sp>
      <p:pic>
        <p:nvPicPr>
          <p:cNvPr id="4" name="Picture 3">
            <a:extLst>
              <a:ext uri="{FF2B5EF4-FFF2-40B4-BE49-F238E27FC236}">
                <a16:creationId xmlns:a16="http://schemas.microsoft.com/office/drawing/2014/main" id="{9196506A-365D-1F4A-C27E-9A14F594CBA5}"/>
              </a:ext>
            </a:extLst>
          </p:cNvPr>
          <p:cNvPicPr>
            <a:picLocks noChangeAspect="1"/>
          </p:cNvPicPr>
          <p:nvPr/>
        </p:nvPicPr>
        <p:blipFill>
          <a:blip r:embed="rId2"/>
          <a:stretch>
            <a:fillRect/>
          </a:stretch>
        </p:blipFill>
        <p:spPr>
          <a:xfrm>
            <a:off x="1924355" y="2941983"/>
            <a:ext cx="6102625" cy="2464904"/>
          </a:xfrm>
          <a:prstGeom prst="rect">
            <a:avLst/>
          </a:prstGeom>
        </p:spPr>
      </p:pic>
    </p:spTree>
    <p:extLst>
      <p:ext uri="{BB962C8B-B14F-4D97-AF65-F5344CB8AC3E}">
        <p14:creationId xmlns:p14="http://schemas.microsoft.com/office/powerpoint/2010/main" val="2018091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91B2D-B9CE-E953-0D80-35A90E26A273}"/>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263CECE0-340E-AFC7-0E49-C70F8C31ADCE}"/>
              </a:ext>
            </a:extLst>
          </p:cNvPr>
          <p:cNvSpPr>
            <a:spLocks noGrp="1"/>
          </p:cNvSpPr>
          <p:nvPr>
            <p:ph idx="1"/>
          </p:nvPr>
        </p:nvSpPr>
        <p:spPr/>
        <p:txBody>
          <a:bodyPr/>
          <a:lstStyle/>
          <a:p>
            <a:pPr marL="0" indent="0">
              <a:buNone/>
            </a:pPr>
            <a:r>
              <a:rPr lang="en-US" sz="2400" b="1" u="sng" dirty="0"/>
              <a:t>Simulation:</a:t>
            </a:r>
          </a:p>
          <a:p>
            <a:pPr marL="0" indent="0">
              <a:buNone/>
            </a:pPr>
            <a:r>
              <a:rPr lang="en-US" dirty="0"/>
              <a:t>Simulation of the RC series circuit in proteus</a:t>
            </a:r>
          </a:p>
          <a:p>
            <a:pPr marL="0" indent="0">
              <a:buNone/>
            </a:pPr>
            <a:endParaRPr lang="en-US" dirty="0"/>
          </a:p>
        </p:txBody>
      </p:sp>
      <p:pic>
        <p:nvPicPr>
          <p:cNvPr id="4" name="Picture 3">
            <a:extLst>
              <a:ext uri="{FF2B5EF4-FFF2-40B4-BE49-F238E27FC236}">
                <a16:creationId xmlns:a16="http://schemas.microsoft.com/office/drawing/2014/main" id="{49148348-4AA6-A740-F46E-7BDE89433AF9}"/>
              </a:ext>
            </a:extLst>
          </p:cNvPr>
          <p:cNvPicPr>
            <a:picLocks noChangeAspect="1"/>
          </p:cNvPicPr>
          <p:nvPr/>
        </p:nvPicPr>
        <p:blipFill>
          <a:blip r:embed="rId2"/>
          <a:stretch>
            <a:fillRect/>
          </a:stretch>
        </p:blipFill>
        <p:spPr>
          <a:xfrm>
            <a:off x="677334" y="2994990"/>
            <a:ext cx="8750419" cy="3046371"/>
          </a:xfrm>
          <a:prstGeom prst="rect">
            <a:avLst/>
          </a:prstGeom>
        </p:spPr>
      </p:pic>
    </p:spTree>
    <p:extLst>
      <p:ext uri="{BB962C8B-B14F-4D97-AF65-F5344CB8AC3E}">
        <p14:creationId xmlns:p14="http://schemas.microsoft.com/office/powerpoint/2010/main" val="3926210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D31AE-EB3C-25C5-4365-437788ED59C9}"/>
              </a:ext>
            </a:extLst>
          </p:cNvPr>
          <p:cNvSpPr>
            <a:spLocks noGrp="1"/>
          </p:cNvSpPr>
          <p:nvPr>
            <p:ph type="title"/>
          </p:nvPr>
        </p:nvSpPr>
        <p:spPr/>
        <p:txBody>
          <a:bodyPr/>
          <a:lstStyle/>
          <a:p>
            <a:pPr algn="ctr"/>
            <a:r>
              <a:rPr lang="en-US" dirty="0">
                <a:latin typeface="Arial Black" panose="020B0A04020102020204" pitchFamily="34" charset="0"/>
              </a:rPr>
              <a:t>Contents of Presentation</a:t>
            </a:r>
          </a:p>
        </p:txBody>
      </p:sp>
      <p:sp>
        <p:nvSpPr>
          <p:cNvPr id="3" name="Content Placeholder 2">
            <a:extLst>
              <a:ext uri="{FF2B5EF4-FFF2-40B4-BE49-F238E27FC236}">
                <a16:creationId xmlns:a16="http://schemas.microsoft.com/office/drawing/2014/main" id="{6BF842CF-DC04-5C9A-3982-27FFAF98BBC1}"/>
              </a:ext>
            </a:extLst>
          </p:cNvPr>
          <p:cNvSpPr>
            <a:spLocks noGrp="1"/>
          </p:cNvSpPr>
          <p:nvPr>
            <p:ph idx="1"/>
          </p:nvPr>
        </p:nvSpPr>
        <p:spPr/>
        <p:txBody>
          <a:bodyPr>
            <a:normAutofit lnSpcReduction="10000"/>
          </a:bodyPr>
          <a:lstStyle/>
          <a:p>
            <a:pPr>
              <a:buFont typeface="Wingdings" panose="05000000000000000000" pitchFamily="2" charset="2"/>
              <a:buChar char="q"/>
            </a:pPr>
            <a:r>
              <a:rPr lang="en-US" dirty="0"/>
              <a:t>Background</a:t>
            </a:r>
          </a:p>
          <a:p>
            <a:pPr>
              <a:buFont typeface="Wingdings" panose="05000000000000000000" pitchFamily="2" charset="2"/>
              <a:buChar char="q"/>
            </a:pPr>
            <a:r>
              <a:rPr lang="en-US" dirty="0"/>
              <a:t>Introduction</a:t>
            </a:r>
          </a:p>
          <a:p>
            <a:pPr>
              <a:buFont typeface="Wingdings" panose="05000000000000000000" pitchFamily="2" charset="2"/>
              <a:buChar char="q"/>
            </a:pPr>
            <a:r>
              <a:rPr lang="en-US" dirty="0"/>
              <a:t>Project task</a:t>
            </a:r>
          </a:p>
          <a:p>
            <a:pPr>
              <a:buFont typeface="Wingdings" panose="05000000000000000000" pitchFamily="2" charset="2"/>
              <a:buChar char="q"/>
            </a:pPr>
            <a:r>
              <a:rPr lang="en-US" dirty="0"/>
              <a:t>Selection criteria for components</a:t>
            </a:r>
          </a:p>
          <a:p>
            <a:pPr>
              <a:buFont typeface="Wingdings" panose="05000000000000000000" pitchFamily="2" charset="2"/>
              <a:buChar char="q"/>
            </a:pPr>
            <a:r>
              <a:rPr lang="en-US" dirty="0"/>
              <a:t>RC circuit </a:t>
            </a:r>
          </a:p>
          <a:p>
            <a:pPr>
              <a:buFont typeface="Wingdings" panose="05000000000000000000" pitchFamily="2" charset="2"/>
              <a:buChar char="q"/>
            </a:pPr>
            <a:r>
              <a:rPr lang="en-US" dirty="0"/>
              <a:t>Circuit Diagram and Block Diagram</a:t>
            </a:r>
          </a:p>
          <a:p>
            <a:pPr>
              <a:buFont typeface="Wingdings" panose="05000000000000000000" pitchFamily="2" charset="2"/>
              <a:buChar char="q"/>
            </a:pPr>
            <a:r>
              <a:rPr lang="en-US" dirty="0"/>
              <a:t>Simulation </a:t>
            </a:r>
          </a:p>
          <a:p>
            <a:pPr>
              <a:buFont typeface="Wingdings" panose="05000000000000000000" pitchFamily="2" charset="2"/>
              <a:buChar char="q"/>
            </a:pPr>
            <a:r>
              <a:rPr lang="en-US" dirty="0"/>
              <a:t>Project Circuit</a:t>
            </a:r>
          </a:p>
          <a:p>
            <a:pPr>
              <a:buFont typeface="Wingdings" panose="05000000000000000000" pitchFamily="2" charset="2"/>
              <a:buChar char="q"/>
            </a:pPr>
            <a:r>
              <a:rPr lang="en-US" dirty="0"/>
              <a:t>Conclusion </a:t>
            </a:r>
          </a:p>
          <a:p>
            <a:pPr>
              <a:buFont typeface="Wingdings" panose="05000000000000000000" pitchFamily="2" charset="2"/>
              <a:buChar char="q"/>
            </a:pPr>
            <a:r>
              <a:rPr lang="en-US" dirty="0"/>
              <a:t>Project outcome</a:t>
            </a:r>
          </a:p>
          <a:p>
            <a:pPr>
              <a:buFont typeface="Wingdings" panose="05000000000000000000" pitchFamily="2" charset="2"/>
              <a:buChar char="q"/>
            </a:pPr>
            <a:endParaRPr lang="en-US" dirty="0"/>
          </a:p>
        </p:txBody>
      </p:sp>
    </p:spTree>
    <p:extLst>
      <p:ext uri="{BB962C8B-B14F-4D97-AF65-F5344CB8AC3E}">
        <p14:creationId xmlns:p14="http://schemas.microsoft.com/office/powerpoint/2010/main" val="17109755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6C482-53B6-CDC3-B8D6-836AECAD0B9A}"/>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06CE6A28-814F-211B-FC9B-01B1DABD7768}"/>
              </a:ext>
            </a:extLst>
          </p:cNvPr>
          <p:cNvSpPr>
            <a:spLocks noGrp="1"/>
          </p:cNvSpPr>
          <p:nvPr>
            <p:ph idx="1"/>
          </p:nvPr>
        </p:nvSpPr>
        <p:spPr/>
        <p:txBody>
          <a:bodyPr/>
          <a:lstStyle/>
          <a:p>
            <a:pPr marL="0" indent="0">
              <a:buNone/>
            </a:pPr>
            <a:r>
              <a:rPr lang="en-US" sz="2000" b="1" u="sng" dirty="0"/>
              <a:t>Simulation output:</a:t>
            </a:r>
          </a:p>
          <a:p>
            <a:pPr marL="0" indent="0">
              <a:buNone/>
            </a:pPr>
            <a:endParaRPr lang="en-US" dirty="0"/>
          </a:p>
        </p:txBody>
      </p:sp>
      <p:pic>
        <p:nvPicPr>
          <p:cNvPr id="4" name="Picture 3">
            <a:extLst>
              <a:ext uri="{FF2B5EF4-FFF2-40B4-BE49-F238E27FC236}">
                <a16:creationId xmlns:a16="http://schemas.microsoft.com/office/drawing/2014/main" id="{C1450564-2527-BF1D-643A-60A0A4D55D69}"/>
              </a:ext>
            </a:extLst>
          </p:cNvPr>
          <p:cNvPicPr>
            <a:picLocks noChangeAspect="1"/>
          </p:cNvPicPr>
          <p:nvPr/>
        </p:nvPicPr>
        <p:blipFill>
          <a:blip r:embed="rId2"/>
          <a:stretch>
            <a:fillRect/>
          </a:stretch>
        </p:blipFill>
        <p:spPr>
          <a:xfrm>
            <a:off x="490330" y="2517913"/>
            <a:ext cx="8900843" cy="3730487"/>
          </a:xfrm>
          <a:prstGeom prst="rect">
            <a:avLst/>
          </a:prstGeom>
        </p:spPr>
      </p:pic>
    </p:spTree>
    <p:extLst>
      <p:ext uri="{BB962C8B-B14F-4D97-AF65-F5344CB8AC3E}">
        <p14:creationId xmlns:p14="http://schemas.microsoft.com/office/powerpoint/2010/main" val="25623472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FFFCE-5E1B-D159-9757-9941CD03C526}"/>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04918CF8-D60C-F2BF-D4E3-A7FD7DC36AA2}"/>
              </a:ext>
            </a:extLst>
          </p:cNvPr>
          <p:cNvSpPr>
            <a:spLocks noGrp="1"/>
          </p:cNvSpPr>
          <p:nvPr>
            <p:ph idx="1"/>
          </p:nvPr>
        </p:nvSpPr>
        <p:spPr/>
        <p:txBody>
          <a:bodyPr/>
          <a:lstStyle/>
          <a:p>
            <a:pPr marL="0" indent="0">
              <a:buNone/>
            </a:pPr>
            <a:r>
              <a:rPr lang="en-US" sz="2000" b="1" u="sng" dirty="0"/>
              <a:t>Practical project:</a:t>
            </a:r>
          </a:p>
          <a:p>
            <a:pPr marL="0" indent="0">
              <a:buNone/>
            </a:pPr>
            <a:r>
              <a:rPr lang="en-US" dirty="0"/>
              <a:t>After assembling all components this is how our RC series circuit looks like</a:t>
            </a:r>
          </a:p>
          <a:p>
            <a:pPr marL="0" indent="0">
              <a:buNone/>
            </a:pPr>
            <a:r>
              <a:rPr lang="en-US" dirty="0"/>
              <a:t>Using stripboard circuit board</a:t>
            </a:r>
          </a:p>
          <a:p>
            <a:pPr marL="0" indent="0">
              <a:buNone/>
            </a:pPr>
            <a:endParaRPr lang="en-US" dirty="0"/>
          </a:p>
        </p:txBody>
      </p:sp>
      <p:pic>
        <p:nvPicPr>
          <p:cNvPr id="4" name="Picture 3">
            <a:extLst>
              <a:ext uri="{FF2B5EF4-FFF2-40B4-BE49-F238E27FC236}">
                <a16:creationId xmlns:a16="http://schemas.microsoft.com/office/drawing/2014/main" id="{058186D8-378A-7697-EE34-0D6536B38C81}"/>
              </a:ext>
            </a:extLst>
          </p:cNvPr>
          <p:cNvPicPr>
            <a:picLocks noChangeAspect="1"/>
          </p:cNvPicPr>
          <p:nvPr/>
        </p:nvPicPr>
        <p:blipFill>
          <a:blip r:embed="rId2"/>
          <a:stretch>
            <a:fillRect/>
          </a:stretch>
        </p:blipFill>
        <p:spPr>
          <a:xfrm>
            <a:off x="834133" y="3428999"/>
            <a:ext cx="8596668" cy="2842552"/>
          </a:xfrm>
          <a:prstGeom prst="rect">
            <a:avLst/>
          </a:prstGeom>
        </p:spPr>
      </p:pic>
    </p:spTree>
    <p:extLst>
      <p:ext uri="{BB962C8B-B14F-4D97-AF65-F5344CB8AC3E}">
        <p14:creationId xmlns:p14="http://schemas.microsoft.com/office/powerpoint/2010/main" val="13360061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06A6E-0406-2AFD-FBBD-206E70480B6A}"/>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4E20D4E5-AB5B-4DBB-4BB2-0AF34FE0D347}"/>
              </a:ext>
            </a:extLst>
          </p:cNvPr>
          <p:cNvSpPr>
            <a:spLocks noGrp="1"/>
          </p:cNvSpPr>
          <p:nvPr>
            <p:ph idx="1"/>
          </p:nvPr>
        </p:nvSpPr>
        <p:spPr/>
        <p:txBody>
          <a:bodyPr/>
          <a:lstStyle/>
          <a:p>
            <a:pPr marL="0" indent="0">
              <a:buNone/>
            </a:pPr>
            <a:r>
              <a:rPr lang="en-US" sz="2000" b="1" u="sng" dirty="0"/>
              <a:t>Using breadboard:</a:t>
            </a:r>
          </a:p>
          <a:p>
            <a:pPr marL="0" indent="0">
              <a:buNone/>
            </a:pPr>
            <a:endParaRPr lang="en-US" dirty="0"/>
          </a:p>
        </p:txBody>
      </p:sp>
      <p:pic>
        <p:nvPicPr>
          <p:cNvPr id="4" name="Picture 3">
            <a:extLst>
              <a:ext uri="{FF2B5EF4-FFF2-40B4-BE49-F238E27FC236}">
                <a16:creationId xmlns:a16="http://schemas.microsoft.com/office/drawing/2014/main" id="{53EF13AE-D209-BD95-3BCA-73F8F549940A}"/>
              </a:ext>
            </a:extLst>
          </p:cNvPr>
          <p:cNvPicPr>
            <a:picLocks noChangeAspect="1"/>
          </p:cNvPicPr>
          <p:nvPr/>
        </p:nvPicPr>
        <p:blipFill>
          <a:blip r:embed="rId2"/>
          <a:stretch>
            <a:fillRect/>
          </a:stretch>
        </p:blipFill>
        <p:spPr>
          <a:xfrm>
            <a:off x="834133" y="2637182"/>
            <a:ext cx="8596668" cy="3404180"/>
          </a:xfrm>
          <a:prstGeom prst="rect">
            <a:avLst/>
          </a:prstGeom>
        </p:spPr>
      </p:pic>
    </p:spTree>
    <p:extLst>
      <p:ext uri="{BB962C8B-B14F-4D97-AF65-F5344CB8AC3E}">
        <p14:creationId xmlns:p14="http://schemas.microsoft.com/office/powerpoint/2010/main" val="37224743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9D295-C74D-D66E-9AD6-9D506D628201}"/>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A892DEEE-5AD8-8436-692C-9A81FDC3E67F}"/>
              </a:ext>
            </a:extLst>
          </p:cNvPr>
          <p:cNvSpPr>
            <a:spLocks noGrp="1"/>
          </p:cNvSpPr>
          <p:nvPr>
            <p:ph idx="1"/>
          </p:nvPr>
        </p:nvSpPr>
        <p:spPr>
          <a:xfrm>
            <a:off x="677334" y="1930401"/>
            <a:ext cx="8596668" cy="4110962"/>
          </a:xfrm>
        </p:spPr>
        <p:txBody>
          <a:bodyPr/>
          <a:lstStyle/>
          <a:p>
            <a:pPr marL="0" indent="0">
              <a:buNone/>
            </a:pPr>
            <a:r>
              <a:rPr lang="en-US" sz="2000" b="1" u="sng" dirty="0"/>
              <a:t>Output:</a:t>
            </a:r>
          </a:p>
          <a:p>
            <a:pPr marL="0" indent="0">
              <a:buNone/>
            </a:pPr>
            <a:r>
              <a:rPr lang="en-US" dirty="0"/>
              <a:t>For the demonstration of phase angles, digital oscilloscope RIGOL DS1052E was used</a:t>
            </a:r>
          </a:p>
          <a:p>
            <a:pPr marL="0" indent="0">
              <a:buNone/>
            </a:pPr>
            <a:endParaRPr lang="en-US" dirty="0"/>
          </a:p>
        </p:txBody>
      </p:sp>
      <p:pic>
        <p:nvPicPr>
          <p:cNvPr id="4" name="Picture 3">
            <a:extLst>
              <a:ext uri="{FF2B5EF4-FFF2-40B4-BE49-F238E27FC236}">
                <a16:creationId xmlns:a16="http://schemas.microsoft.com/office/drawing/2014/main" id="{D70CB165-608A-3408-91C2-738DF5F8CCEA}"/>
              </a:ext>
            </a:extLst>
          </p:cNvPr>
          <p:cNvPicPr>
            <a:picLocks noChangeAspect="1"/>
          </p:cNvPicPr>
          <p:nvPr/>
        </p:nvPicPr>
        <p:blipFill>
          <a:blip r:embed="rId2"/>
          <a:stretch>
            <a:fillRect/>
          </a:stretch>
        </p:blipFill>
        <p:spPr>
          <a:xfrm>
            <a:off x="677334" y="2955235"/>
            <a:ext cx="8753467" cy="3670852"/>
          </a:xfrm>
          <a:prstGeom prst="rect">
            <a:avLst/>
          </a:prstGeom>
        </p:spPr>
      </p:pic>
    </p:spTree>
    <p:extLst>
      <p:ext uri="{BB962C8B-B14F-4D97-AF65-F5344CB8AC3E}">
        <p14:creationId xmlns:p14="http://schemas.microsoft.com/office/powerpoint/2010/main" val="3088115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4E999-A851-5A7C-AD64-8F4DACE9C219}"/>
              </a:ext>
            </a:extLst>
          </p:cNvPr>
          <p:cNvSpPr>
            <a:spLocks noGrp="1"/>
          </p:cNvSpPr>
          <p:nvPr>
            <p:ph type="title"/>
          </p:nvPr>
        </p:nvSpPr>
        <p:spPr/>
        <p:txBody>
          <a:bodyPr/>
          <a:lstStyle/>
          <a:p>
            <a:pPr algn="ctr"/>
            <a:r>
              <a:rPr lang="en-US" dirty="0">
                <a:latin typeface="Arial Black" panose="020B0A04020102020204" pitchFamily="34" charset="0"/>
              </a:rPr>
              <a:t>Project</a:t>
            </a:r>
            <a:endParaRPr lang="en-US" dirty="0"/>
          </a:p>
        </p:txBody>
      </p:sp>
      <p:sp>
        <p:nvSpPr>
          <p:cNvPr id="3" name="Content Placeholder 2">
            <a:extLst>
              <a:ext uri="{FF2B5EF4-FFF2-40B4-BE49-F238E27FC236}">
                <a16:creationId xmlns:a16="http://schemas.microsoft.com/office/drawing/2014/main" id="{BAA853EB-7210-7F70-362C-F564C7C7E937}"/>
              </a:ext>
            </a:extLst>
          </p:cNvPr>
          <p:cNvSpPr>
            <a:spLocks noGrp="1"/>
          </p:cNvSpPr>
          <p:nvPr>
            <p:ph idx="1"/>
          </p:nvPr>
        </p:nvSpPr>
        <p:spPr/>
        <p:txBody>
          <a:bodyPr/>
          <a:lstStyle/>
          <a:p>
            <a:pPr marL="0" indent="0">
              <a:buNone/>
            </a:pPr>
            <a:r>
              <a:rPr lang="en-US" sz="2000" b="1" u="sng" dirty="0"/>
              <a:t>Calculation of phase angle using oscilloscope:</a:t>
            </a:r>
          </a:p>
          <a:p>
            <a:pPr>
              <a:buFont typeface="Arial" panose="020B0604020202020204" pitchFamily="34" charset="0"/>
              <a:buChar char="•"/>
            </a:pPr>
            <a:r>
              <a:rPr lang="en-US" dirty="0"/>
              <a:t>The graph does not show the direct value of phase angle it has to be calculated</a:t>
            </a:r>
          </a:p>
          <a:p>
            <a:pPr>
              <a:buFont typeface="Arial" panose="020B0604020202020204" pitchFamily="34" charset="0"/>
              <a:buChar char="•"/>
            </a:pPr>
            <a:r>
              <a:rPr lang="en-US" dirty="0"/>
              <a:t> the formula for calculation is as follows    Φ = td /</a:t>
            </a:r>
            <a:r>
              <a:rPr lang="en-US" dirty="0" err="1"/>
              <a:t>tp</a:t>
            </a:r>
            <a:r>
              <a:rPr lang="en-US" dirty="0"/>
              <a:t> × 360    </a:t>
            </a:r>
          </a:p>
          <a:p>
            <a:pPr>
              <a:buFont typeface="Arial" panose="020B0604020202020204" pitchFamily="34" charset="0"/>
              <a:buChar char="•"/>
            </a:pPr>
            <a:r>
              <a:rPr lang="en-US" dirty="0"/>
              <a:t>Where: td is the delay between waveforms and </a:t>
            </a:r>
            <a:r>
              <a:rPr lang="en-US" dirty="0" err="1"/>
              <a:t>tp</a:t>
            </a:r>
            <a:r>
              <a:rPr lang="en-US" dirty="0"/>
              <a:t> is the period of the waveforms.</a:t>
            </a:r>
          </a:p>
          <a:p>
            <a:pPr marL="0" indent="0">
              <a:buNone/>
            </a:pPr>
            <a:r>
              <a:rPr lang="en-US" dirty="0"/>
              <a:t>For this very output the calculation is as follows:</a:t>
            </a:r>
          </a:p>
          <a:p>
            <a:pPr marL="0" indent="0">
              <a:buNone/>
            </a:pPr>
            <a:r>
              <a:rPr lang="en-US" dirty="0"/>
              <a:t>1 grid = 10 </a:t>
            </a:r>
            <a:r>
              <a:rPr lang="en-US" dirty="0" err="1"/>
              <a:t>ms</a:t>
            </a:r>
            <a:r>
              <a:rPr lang="en-US" dirty="0"/>
              <a:t>, 1 period = 20 </a:t>
            </a:r>
            <a:r>
              <a:rPr lang="en-US" dirty="0" err="1"/>
              <a:t>ms</a:t>
            </a:r>
            <a:r>
              <a:rPr lang="en-US" dirty="0"/>
              <a:t> , 1 small point = 4 </a:t>
            </a:r>
            <a:r>
              <a:rPr lang="en-US" dirty="0" err="1"/>
              <a:t>ms</a:t>
            </a:r>
            <a:r>
              <a:rPr lang="en-US" dirty="0"/>
              <a:t> </a:t>
            </a:r>
          </a:p>
          <a:p>
            <a:pPr marL="0" indent="0">
              <a:buNone/>
            </a:pPr>
            <a:r>
              <a:rPr lang="en-US" dirty="0"/>
              <a:t>Here td=4ms,tp=20 </a:t>
            </a:r>
            <a:r>
              <a:rPr lang="en-US" dirty="0" err="1"/>
              <a:t>ms</a:t>
            </a:r>
            <a:r>
              <a:rPr lang="en-US" dirty="0"/>
              <a:t> =&gt; 4/20=0.2*360 = 72 degrees </a:t>
            </a:r>
          </a:p>
          <a:p>
            <a:pPr marL="0" indent="0">
              <a:buNone/>
            </a:pPr>
            <a:r>
              <a:rPr lang="en-US" dirty="0"/>
              <a:t>This is how the calculation is done on the basis of result of the oscilloscope</a:t>
            </a:r>
          </a:p>
          <a:p>
            <a:pPr marL="0" indent="0">
              <a:buNone/>
            </a:pPr>
            <a:endParaRPr lang="en-US" dirty="0"/>
          </a:p>
        </p:txBody>
      </p:sp>
    </p:spTree>
    <p:extLst>
      <p:ext uri="{BB962C8B-B14F-4D97-AF65-F5344CB8AC3E}">
        <p14:creationId xmlns:p14="http://schemas.microsoft.com/office/powerpoint/2010/main" val="3064652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8FFD3-C075-7F5F-37AD-CFED2900656A}"/>
              </a:ext>
            </a:extLst>
          </p:cNvPr>
          <p:cNvSpPr>
            <a:spLocks noGrp="1"/>
          </p:cNvSpPr>
          <p:nvPr>
            <p:ph type="title"/>
          </p:nvPr>
        </p:nvSpPr>
        <p:spPr/>
        <p:txBody>
          <a:bodyPr/>
          <a:lstStyle/>
          <a:p>
            <a:pPr algn="ctr"/>
            <a:r>
              <a:rPr lang="en-US" dirty="0">
                <a:latin typeface="Arial Black" panose="020B0A04020102020204" pitchFamily="34" charset="0"/>
              </a:rPr>
              <a:t>Conclusion</a:t>
            </a:r>
          </a:p>
        </p:txBody>
      </p:sp>
      <p:sp>
        <p:nvSpPr>
          <p:cNvPr id="3" name="Content Placeholder 2">
            <a:extLst>
              <a:ext uri="{FF2B5EF4-FFF2-40B4-BE49-F238E27FC236}">
                <a16:creationId xmlns:a16="http://schemas.microsoft.com/office/drawing/2014/main" id="{124A4766-D4D3-DEFD-D2A8-4EC78D5B5BDD}"/>
              </a:ext>
            </a:extLst>
          </p:cNvPr>
          <p:cNvSpPr>
            <a:spLocks noGrp="1"/>
          </p:cNvSpPr>
          <p:nvPr>
            <p:ph idx="1"/>
          </p:nvPr>
        </p:nvSpPr>
        <p:spPr/>
        <p:txBody>
          <a:bodyPr/>
          <a:lstStyle/>
          <a:p>
            <a:pPr>
              <a:buFont typeface="Wingdings" panose="05000000000000000000" pitchFamily="2" charset="2"/>
              <a:buChar char="q"/>
            </a:pPr>
            <a:r>
              <a:rPr lang="en-US" dirty="0"/>
              <a:t>Phase angle between current and voltage can be changed depending on circuit elements and their values</a:t>
            </a:r>
          </a:p>
          <a:p>
            <a:pPr>
              <a:buFont typeface="Wingdings" panose="05000000000000000000" pitchFamily="2" charset="2"/>
              <a:buChar char="q"/>
            </a:pPr>
            <a:r>
              <a:rPr lang="en-US" dirty="0"/>
              <a:t>A phase-shifting circuit is often employed to correct an undesirable phase shift </a:t>
            </a:r>
          </a:p>
          <a:p>
            <a:pPr>
              <a:buFont typeface="Wingdings" panose="05000000000000000000" pitchFamily="2" charset="2"/>
              <a:buChar char="q"/>
            </a:pPr>
            <a:r>
              <a:rPr lang="en-US" dirty="0"/>
              <a:t>It can also be used to  produce special desired effects</a:t>
            </a:r>
          </a:p>
          <a:p>
            <a:pPr>
              <a:buFont typeface="Wingdings" panose="05000000000000000000" pitchFamily="2" charset="2"/>
              <a:buChar char="q"/>
            </a:pPr>
            <a:r>
              <a:rPr lang="en-US" dirty="0"/>
              <a:t> these are simple phase shifters that can have very useful applications</a:t>
            </a:r>
          </a:p>
          <a:p>
            <a:pPr>
              <a:buFont typeface="Wingdings" panose="05000000000000000000" pitchFamily="2" charset="2"/>
              <a:buChar char="q"/>
            </a:pPr>
            <a:r>
              <a:rPr lang="en-US" dirty="0"/>
              <a:t> RC and RL simple series and parallel can be used depends on what is the reference or what quantity should be adjusted</a:t>
            </a:r>
          </a:p>
          <a:p>
            <a:pPr>
              <a:buFont typeface="Wingdings" panose="05000000000000000000" pitchFamily="2" charset="2"/>
              <a:buChar char="q"/>
            </a:pPr>
            <a:r>
              <a:rPr lang="en-US" dirty="0"/>
              <a:t>Components should be selected keeping the engineering point of view in mind</a:t>
            </a:r>
          </a:p>
          <a:p>
            <a:pPr>
              <a:buFont typeface="Wingdings" panose="05000000000000000000" pitchFamily="2" charset="2"/>
              <a:buChar char="q"/>
            </a:pPr>
            <a:r>
              <a:rPr lang="en-US" dirty="0"/>
              <a:t>Simulation tools are very useful to check the circuit connectivity and working before even implementing it physically</a:t>
            </a:r>
          </a:p>
        </p:txBody>
      </p:sp>
    </p:spTree>
    <p:extLst>
      <p:ext uri="{BB962C8B-B14F-4D97-AF65-F5344CB8AC3E}">
        <p14:creationId xmlns:p14="http://schemas.microsoft.com/office/powerpoint/2010/main" val="27293298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21A5B-D3DC-6133-CE1B-182444A49E4C}"/>
              </a:ext>
            </a:extLst>
          </p:cNvPr>
          <p:cNvSpPr>
            <a:spLocks noGrp="1"/>
          </p:cNvSpPr>
          <p:nvPr>
            <p:ph type="title"/>
          </p:nvPr>
        </p:nvSpPr>
        <p:spPr/>
        <p:txBody>
          <a:bodyPr/>
          <a:lstStyle/>
          <a:p>
            <a:pPr algn="ctr"/>
            <a:r>
              <a:rPr lang="en-US" dirty="0">
                <a:latin typeface="Arial Black" panose="020B0A04020102020204" pitchFamily="34" charset="0"/>
              </a:rPr>
              <a:t>Project Outcome</a:t>
            </a:r>
          </a:p>
        </p:txBody>
      </p:sp>
      <p:sp>
        <p:nvSpPr>
          <p:cNvPr id="3" name="Content Placeholder 2">
            <a:extLst>
              <a:ext uri="{FF2B5EF4-FFF2-40B4-BE49-F238E27FC236}">
                <a16:creationId xmlns:a16="http://schemas.microsoft.com/office/drawing/2014/main" id="{04766643-318E-181B-6F4A-AC9302DCE211}"/>
              </a:ext>
            </a:extLst>
          </p:cNvPr>
          <p:cNvSpPr>
            <a:spLocks noGrp="1"/>
          </p:cNvSpPr>
          <p:nvPr>
            <p:ph idx="1"/>
          </p:nvPr>
        </p:nvSpPr>
        <p:spPr/>
        <p:txBody>
          <a:bodyPr/>
          <a:lstStyle/>
          <a:p>
            <a:pPr>
              <a:buFont typeface="Wingdings" panose="05000000000000000000" pitchFamily="2" charset="2"/>
              <a:buChar char="q"/>
            </a:pPr>
            <a:r>
              <a:rPr lang="en-US" dirty="0"/>
              <a:t>The outcome of this project is very fruitful because it helped us understand the working of AC circuits more</a:t>
            </a:r>
          </a:p>
          <a:p>
            <a:pPr>
              <a:buFont typeface="Wingdings" panose="05000000000000000000" pitchFamily="2" charset="2"/>
              <a:buChar char="q"/>
            </a:pPr>
            <a:r>
              <a:rPr lang="en-US" dirty="0"/>
              <a:t> It also boosted our confidence in implementing the circuit practically</a:t>
            </a:r>
          </a:p>
          <a:p>
            <a:pPr>
              <a:buFont typeface="Wingdings" panose="05000000000000000000" pitchFamily="2" charset="2"/>
              <a:buChar char="q"/>
            </a:pPr>
            <a:r>
              <a:rPr lang="en-US" dirty="0"/>
              <a:t>While making this project we made mistakes and we learned from our mistakes</a:t>
            </a:r>
          </a:p>
          <a:p>
            <a:pPr>
              <a:buFont typeface="Wingdings" panose="05000000000000000000" pitchFamily="2" charset="2"/>
              <a:buChar char="q"/>
            </a:pPr>
            <a:r>
              <a:rPr lang="en-US" dirty="0"/>
              <a:t> This project helped us understand the concept of RC and RL circuits and their application as phase shifters</a:t>
            </a:r>
          </a:p>
          <a:p>
            <a:pPr>
              <a:buFont typeface="Wingdings" panose="05000000000000000000" pitchFamily="2" charset="2"/>
              <a:buChar char="q"/>
            </a:pPr>
            <a:r>
              <a:rPr lang="en-US" dirty="0"/>
              <a:t> With this project, we got introduced to the simulation software proteus which will be helpful for future projects as well </a:t>
            </a:r>
          </a:p>
          <a:p>
            <a:pPr>
              <a:buFont typeface="Wingdings" panose="05000000000000000000" pitchFamily="2" charset="2"/>
              <a:buChar char="q"/>
            </a:pPr>
            <a:r>
              <a:rPr lang="en-US" dirty="0"/>
              <a:t>Use of an oscilloscope was also a new learning experience</a:t>
            </a:r>
          </a:p>
          <a:p>
            <a:pPr>
              <a:buFont typeface="Wingdings" panose="05000000000000000000" pitchFamily="2" charset="2"/>
              <a:buChar char="q"/>
            </a:pPr>
            <a:r>
              <a:rPr lang="en-US" dirty="0"/>
              <a:t> overall it was a good experience making this project</a:t>
            </a:r>
          </a:p>
        </p:txBody>
      </p:sp>
    </p:spTree>
    <p:extLst>
      <p:ext uri="{BB962C8B-B14F-4D97-AF65-F5344CB8AC3E}">
        <p14:creationId xmlns:p14="http://schemas.microsoft.com/office/powerpoint/2010/main" val="3728818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278FA-CF0F-06D7-80E2-DFCB528098E1}"/>
              </a:ext>
            </a:extLst>
          </p:cNvPr>
          <p:cNvSpPr>
            <a:spLocks noGrp="1"/>
          </p:cNvSpPr>
          <p:nvPr>
            <p:ph type="title"/>
          </p:nvPr>
        </p:nvSpPr>
        <p:spPr>
          <a:xfrm>
            <a:off x="677335" y="1842053"/>
            <a:ext cx="8596668" cy="2305877"/>
          </a:xfrm>
        </p:spPr>
        <p:txBody>
          <a:bodyPr>
            <a:normAutofit/>
          </a:bodyPr>
          <a:lstStyle/>
          <a:p>
            <a:r>
              <a:rPr lang="en-US" sz="8000" dirty="0"/>
              <a:t>Thanks!!!</a:t>
            </a:r>
          </a:p>
        </p:txBody>
      </p:sp>
      <p:sp>
        <p:nvSpPr>
          <p:cNvPr id="3" name="Text Placeholder 2">
            <a:extLst>
              <a:ext uri="{FF2B5EF4-FFF2-40B4-BE49-F238E27FC236}">
                <a16:creationId xmlns:a16="http://schemas.microsoft.com/office/drawing/2014/main" id="{2A215326-6D0E-636B-9906-BD9387C9CA8F}"/>
              </a:ext>
            </a:extLst>
          </p:cNvPr>
          <p:cNvSpPr>
            <a:spLocks noGrp="1"/>
          </p:cNvSpPr>
          <p:nvPr>
            <p:ph type="body" idx="1"/>
          </p:nvPr>
        </p:nvSpPr>
        <p:spPr>
          <a:xfrm>
            <a:off x="677335" y="4147930"/>
            <a:ext cx="8596668" cy="781879"/>
          </a:xfrm>
        </p:spPr>
        <p:txBody>
          <a:bodyPr/>
          <a:lstStyle/>
          <a:p>
            <a:r>
              <a:rPr lang="en-US" dirty="0"/>
              <a:t>Any queries you may ask?</a:t>
            </a:r>
          </a:p>
        </p:txBody>
      </p:sp>
    </p:spTree>
    <p:extLst>
      <p:ext uri="{BB962C8B-B14F-4D97-AF65-F5344CB8AC3E}">
        <p14:creationId xmlns:p14="http://schemas.microsoft.com/office/powerpoint/2010/main" val="2076963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1142-B623-C765-407A-366F1BB1B231}"/>
              </a:ext>
            </a:extLst>
          </p:cNvPr>
          <p:cNvSpPr>
            <a:spLocks noGrp="1"/>
          </p:cNvSpPr>
          <p:nvPr>
            <p:ph type="title"/>
          </p:nvPr>
        </p:nvSpPr>
        <p:spPr/>
        <p:txBody>
          <a:bodyPr/>
          <a:lstStyle/>
          <a:p>
            <a:pPr algn="ctr"/>
            <a:r>
              <a:rPr lang="en-US" dirty="0">
                <a:latin typeface="Arial Black" panose="020B0A04020102020204" pitchFamily="34" charset="0"/>
              </a:rPr>
              <a:t>Background</a:t>
            </a:r>
          </a:p>
        </p:txBody>
      </p:sp>
      <p:sp>
        <p:nvSpPr>
          <p:cNvPr id="3" name="Content Placeholder 2">
            <a:extLst>
              <a:ext uri="{FF2B5EF4-FFF2-40B4-BE49-F238E27FC236}">
                <a16:creationId xmlns:a16="http://schemas.microsoft.com/office/drawing/2014/main" id="{DC0A91A1-6DE4-3FDC-FA95-0853C7B412E7}"/>
              </a:ext>
            </a:extLst>
          </p:cNvPr>
          <p:cNvSpPr>
            <a:spLocks noGrp="1"/>
          </p:cNvSpPr>
          <p:nvPr>
            <p:ph idx="1"/>
          </p:nvPr>
        </p:nvSpPr>
        <p:spPr/>
        <p:txBody>
          <a:bodyPr/>
          <a:lstStyle/>
          <a:p>
            <a:pPr algn="just">
              <a:buFont typeface="Courier New" panose="02070309020205020404" pitchFamily="49" charset="0"/>
              <a:buChar char="o"/>
            </a:pPr>
            <a:r>
              <a:rPr lang="en-US" dirty="0"/>
              <a:t>Every concept has some background idea behind it and how it started, and phase shifters also have some background behind it in simple words the core concept.</a:t>
            </a:r>
          </a:p>
          <a:p>
            <a:pPr algn="just">
              <a:buFont typeface="Courier New" panose="02070309020205020404" pitchFamily="49" charset="0"/>
              <a:buChar char="o"/>
            </a:pPr>
            <a:r>
              <a:rPr lang="en-US" b="1" u="sng" dirty="0"/>
              <a:t>Behavior of Alternating Current</a:t>
            </a:r>
          </a:p>
          <a:p>
            <a:pPr marL="0" indent="0" algn="just">
              <a:buNone/>
            </a:pPr>
            <a:r>
              <a:rPr lang="en-US" i="1" dirty="0"/>
              <a:t>“Alternating Current (AC) is a type of electrical current, in which the direction of the flow of electrons switches back and forth at regular intervals or cycles”</a:t>
            </a:r>
          </a:p>
          <a:p>
            <a:pPr algn="just">
              <a:buFont typeface="Courier New" panose="02070309020205020404" pitchFamily="49" charset="0"/>
              <a:buChar char="o"/>
            </a:pPr>
            <a:r>
              <a:rPr lang="en-US" dirty="0"/>
              <a:t>The most familiar AC waveform is the sine wave. alternating currents produced by rotating machinery will naturally be produced in a sinusoidal wave.</a:t>
            </a:r>
          </a:p>
          <a:p>
            <a:pPr algn="just">
              <a:buFont typeface="Courier New" panose="02070309020205020404" pitchFamily="49" charset="0"/>
              <a:buChar char="o"/>
            </a:pPr>
            <a:r>
              <a:rPr lang="en-US" dirty="0"/>
              <a:t>So we are dealing with the sinusoidal waveform of AC</a:t>
            </a:r>
          </a:p>
        </p:txBody>
      </p:sp>
    </p:spTree>
    <p:extLst>
      <p:ext uri="{BB962C8B-B14F-4D97-AF65-F5344CB8AC3E}">
        <p14:creationId xmlns:p14="http://schemas.microsoft.com/office/powerpoint/2010/main" val="1632080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F454D-2A69-97B4-4A88-D63A9807AFBB}"/>
              </a:ext>
            </a:extLst>
          </p:cNvPr>
          <p:cNvSpPr>
            <a:spLocks noGrp="1"/>
          </p:cNvSpPr>
          <p:nvPr>
            <p:ph type="title"/>
          </p:nvPr>
        </p:nvSpPr>
        <p:spPr/>
        <p:txBody>
          <a:bodyPr/>
          <a:lstStyle/>
          <a:p>
            <a:pPr algn="ctr"/>
            <a:r>
              <a:rPr lang="en-US" dirty="0">
                <a:latin typeface="Arial Black" panose="020B0A04020102020204" pitchFamily="34" charset="0"/>
              </a:rPr>
              <a:t>Background</a:t>
            </a:r>
          </a:p>
        </p:txBody>
      </p:sp>
      <p:sp>
        <p:nvSpPr>
          <p:cNvPr id="3" name="Content Placeholder 2">
            <a:extLst>
              <a:ext uri="{FF2B5EF4-FFF2-40B4-BE49-F238E27FC236}">
                <a16:creationId xmlns:a16="http://schemas.microsoft.com/office/drawing/2014/main" id="{F82D42AB-3E22-A696-4866-A6F3A5AA57DF}"/>
              </a:ext>
            </a:extLst>
          </p:cNvPr>
          <p:cNvSpPr>
            <a:spLocks noGrp="1"/>
          </p:cNvSpPr>
          <p:nvPr>
            <p:ph idx="1"/>
          </p:nvPr>
        </p:nvSpPr>
        <p:spPr>
          <a:xfrm>
            <a:off x="677334" y="2478157"/>
            <a:ext cx="8596668" cy="3563205"/>
          </a:xfrm>
        </p:spPr>
        <p:txBody>
          <a:bodyPr>
            <a:normAutofit/>
          </a:bodyPr>
          <a:lstStyle/>
          <a:p>
            <a:pPr>
              <a:buFont typeface="Wingdings" panose="05000000000000000000" pitchFamily="2" charset="2"/>
              <a:buChar char="q"/>
            </a:pPr>
            <a:r>
              <a:rPr lang="en-US" sz="2400" b="1" u="sng" dirty="0"/>
              <a:t>Nature of Loads:</a:t>
            </a:r>
          </a:p>
          <a:p>
            <a:pPr marL="0" indent="0">
              <a:buNone/>
            </a:pPr>
            <a:r>
              <a:rPr lang="en-US" dirty="0"/>
              <a:t>The nature of load can be characterized into 3 types</a:t>
            </a:r>
          </a:p>
          <a:p>
            <a:pPr marL="0" indent="0">
              <a:buNone/>
            </a:pPr>
            <a:r>
              <a:rPr lang="en-US" dirty="0"/>
              <a:t>1)Resistive</a:t>
            </a:r>
          </a:p>
          <a:p>
            <a:pPr marL="0" indent="0">
              <a:buNone/>
            </a:pPr>
            <a:r>
              <a:rPr lang="en-US" dirty="0"/>
              <a:t>2)Inductive</a:t>
            </a:r>
          </a:p>
          <a:p>
            <a:pPr marL="0" indent="0">
              <a:buNone/>
            </a:pPr>
            <a:r>
              <a:rPr lang="en-US" dirty="0"/>
              <a:t>3)Capacitive</a:t>
            </a:r>
          </a:p>
          <a:p>
            <a:pPr>
              <a:buFont typeface="Wingdings" panose="05000000000000000000" pitchFamily="2" charset="2"/>
              <a:buChar char="q"/>
            </a:pPr>
            <a:r>
              <a:rPr lang="en-US" b="1" u="sng" dirty="0"/>
              <a:t>Resistive:</a:t>
            </a:r>
          </a:p>
          <a:p>
            <a:pPr marL="0" indent="0">
              <a:buNone/>
            </a:pPr>
            <a:r>
              <a:rPr lang="en-US" dirty="0"/>
              <a:t>The  kind of circuit or load in which the element is  resistor no inductance or capacitance involved and it is the real part of impedance.</a:t>
            </a:r>
          </a:p>
        </p:txBody>
      </p:sp>
    </p:spTree>
    <p:extLst>
      <p:ext uri="{BB962C8B-B14F-4D97-AF65-F5344CB8AC3E}">
        <p14:creationId xmlns:p14="http://schemas.microsoft.com/office/powerpoint/2010/main" val="2555605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EA834-56EC-5176-EFB7-E1BF0C32EE3D}"/>
              </a:ext>
            </a:extLst>
          </p:cNvPr>
          <p:cNvSpPr>
            <a:spLocks noGrp="1"/>
          </p:cNvSpPr>
          <p:nvPr>
            <p:ph type="title"/>
          </p:nvPr>
        </p:nvSpPr>
        <p:spPr/>
        <p:txBody>
          <a:bodyPr>
            <a:normAutofit/>
          </a:bodyPr>
          <a:lstStyle/>
          <a:p>
            <a:pPr algn="ctr"/>
            <a:r>
              <a:rPr lang="en-US" dirty="0">
                <a:latin typeface="Arial Black" panose="020B0A04020102020204" pitchFamily="34" charset="0"/>
              </a:rPr>
              <a:t>Background</a:t>
            </a:r>
          </a:p>
        </p:txBody>
      </p:sp>
      <p:sp>
        <p:nvSpPr>
          <p:cNvPr id="3" name="Content Placeholder 2">
            <a:extLst>
              <a:ext uri="{FF2B5EF4-FFF2-40B4-BE49-F238E27FC236}">
                <a16:creationId xmlns:a16="http://schemas.microsoft.com/office/drawing/2014/main" id="{28A177A1-002E-D39B-C641-6B98D6A3A027}"/>
              </a:ext>
            </a:extLst>
          </p:cNvPr>
          <p:cNvSpPr>
            <a:spLocks noGrp="1"/>
          </p:cNvSpPr>
          <p:nvPr>
            <p:ph idx="1"/>
          </p:nvPr>
        </p:nvSpPr>
        <p:spPr/>
        <p:txBody>
          <a:bodyPr/>
          <a:lstStyle/>
          <a:p>
            <a:pPr marL="0" indent="0">
              <a:buNone/>
            </a:pPr>
            <a:r>
              <a:rPr lang="en-US" dirty="0"/>
              <a:t>In resistive load the voltage and current are in phase</a:t>
            </a:r>
          </a:p>
        </p:txBody>
      </p:sp>
      <p:pic>
        <p:nvPicPr>
          <p:cNvPr id="4" name="Picture 3">
            <a:extLst>
              <a:ext uri="{FF2B5EF4-FFF2-40B4-BE49-F238E27FC236}">
                <a16:creationId xmlns:a16="http://schemas.microsoft.com/office/drawing/2014/main" id="{D8AAC3FD-6895-620C-7629-D308F92A985E}"/>
              </a:ext>
            </a:extLst>
          </p:cNvPr>
          <p:cNvPicPr>
            <a:picLocks noChangeAspect="1"/>
          </p:cNvPicPr>
          <p:nvPr/>
        </p:nvPicPr>
        <p:blipFill>
          <a:blip r:embed="rId2"/>
          <a:stretch>
            <a:fillRect/>
          </a:stretch>
        </p:blipFill>
        <p:spPr>
          <a:xfrm>
            <a:off x="1417983" y="2690191"/>
            <a:ext cx="6720354" cy="2994992"/>
          </a:xfrm>
          <a:prstGeom prst="rect">
            <a:avLst/>
          </a:prstGeom>
        </p:spPr>
      </p:pic>
    </p:spTree>
    <p:extLst>
      <p:ext uri="{BB962C8B-B14F-4D97-AF65-F5344CB8AC3E}">
        <p14:creationId xmlns:p14="http://schemas.microsoft.com/office/powerpoint/2010/main" val="2879780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9BDF2-1D0B-C4A9-909B-43453671CF7A}"/>
              </a:ext>
            </a:extLst>
          </p:cNvPr>
          <p:cNvSpPr>
            <a:spLocks noGrp="1"/>
          </p:cNvSpPr>
          <p:nvPr>
            <p:ph type="title"/>
          </p:nvPr>
        </p:nvSpPr>
        <p:spPr/>
        <p:txBody>
          <a:bodyPr/>
          <a:lstStyle/>
          <a:p>
            <a:pPr algn="ctr"/>
            <a:r>
              <a:rPr lang="en-US" dirty="0">
                <a:latin typeface="Arial Black" panose="020B0A04020102020204" pitchFamily="34" charset="0"/>
              </a:rPr>
              <a:t>Background</a:t>
            </a:r>
          </a:p>
        </p:txBody>
      </p:sp>
      <p:sp>
        <p:nvSpPr>
          <p:cNvPr id="3" name="Content Placeholder 2">
            <a:extLst>
              <a:ext uri="{FF2B5EF4-FFF2-40B4-BE49-F238E27FC236}">
                <a16:creationId xmlns:a16="http://schemas.microsoft.com/office/drawing/2014/main" id="{1962DA43-070F-7D6F-6A3C-0A93447A57EF}"/>
              </a:ext>
            </a:extLst>
          </p:cNvPr>
          <p:cNvSpPr>
            <a:spLocks noGrp="1"/>
          </p:cNvSpPr>
          <p:nvPr>
            <p:ph idx="1"/>
          </p:nvPr>
        </p:nvSpPr>
        <p:spPr/>
        <p:txBody>
          <a:bodyPr/>
          <a:lstStyle/>
          <a:p>
            <a:pPr>
              <a:buFont typeface="Wingdings" panose="05000000000000000000" pitchFamily="2" charset="2"/>
              <a:buChar char="q"/>
            </a:pPr>
            <a:r>
              <a:rPr lang="en-US" b="1" u="sng" dirty="0"/>
              <a:t>Inductive:</a:t>
            </a:r>
          </a:p>
          <a:p>
            <a:pPr>
              <a:buFont typeface="Arial" panose="020B0604020202020204" pitchFamily="34" charset="0"/>
              <a:buChar char="•"/>
            </a:pPr>
            <a:r>
              <a:rPr lang="en-US" dirty="0"/>
              <a:t>The kind of circuit or load which involves only the inductor no other elements are involved, this is the positive imaginary part of the impedance.</a:t>
            </a:r>
          </a:p>
          <a:p>
            <a:pPr>
              <a:buFont typeface="Arial" panose="020B0604020202020204" pitchFamily="34" charset="0"/>
              <a:buChar char="•"/>
            </a:pPr>
            <a:r>
              <a:rPr lang="en-US" dirty="0"/>
              <a:t>in inductive load or circuit the voltage and current are out of phase by 90 degrees, voltage leads in inductive circuit.</a:t>
            </a:r>
          </a:p>
          <a:p>
            <a:pPr marL="0" indent="0">
              <a:buNone/>
            </a:pPr>
            <a:endParaRPr lang="en-US" dirty="0"/>
          </a:p>
        </p:txBody>
      </p:sp>
      <p:pic>
        <p:nvPicPr>
          <p:cNvPr id="4" name="Picture 3">
            <a:extLst>
              <a:ext uri="{FF2B5EF4-FFF2-40B4-BE49-F238E27FC236}">
                <a16:creationId xmlns:a16="http://schemas.microsoft.com/office/drawing/2014/main" id="{CAFE54ED-DB73-6C64-8BAA-9C59006CFE10}"/>
              </a:ext>
            </a:extLst>
          </p:cNvPr>
          <p:cNvPicPr>
            <a:picLocks noChangeAspect="1"/>
          </p:cNvPicPr>
          <p:nvPr/>
        </p:nvPicPr>
        <p:blipFill>
          <a:blip r:embed="rId2"/>
          <a:stretch>
            <a:fillRect/>
          </a:stretch>
        </p:blipFill>
        <p:spPr>
          <a:xfrm>
            <a:off x="1630017" y="3896139"/>
            <a:ext cx="6917635" cy="2145223"/>
          </a:xfrm>
          <a:prstGeom prst="rect">
            <a:avLst/>
          </a:prstGeom>
        </p:spPr>
      </p:pic>
    </p:spTree>
    <p:extLst>
      <p:ext uri="{BB962C8B-B14F-4D97-AF65-F5344CB8AC3E}">
        <p14:creationId xmlns:p14="http://schemas.microsoft.com/office/powerpoint/2010/main" val="3676767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89F1-8CC3-6551-F5B8-50A35791C35A}"/>
              </a:ext>
            </a:extLst>
          </p:cNvPr>
          <p:cNvSpPr>
            <a:spLocks noGrp="1"/>
          </p:cNvSpPr>
          <p:nvPr>
            <p:ph type="title"/>
          </p:nvPr>
        </p:nvSpPr>
        <p:spPr/>
        <p:txBody>
          <a:bodyPr/>
          <a:lstStyle/>
          <a:p>
            <a:pPr algn="ctr"/>
            <a:r>
              <a:rPr lang="en-US" dirty="0">
                <a:latin typeface="Arial Black" panose="020B0A04020102020204" pitchFamily="34" charset="0"/>
              </a:rPr>
              <a:t>Background</a:t>
            </a:r>
            <a:endParaRPr lang="en-US" dirty="0"/>
          </a:p>
        </p:txBody>
      </p:sp>
      <p:sp>
        <p:nvSpPr>
          <p:cNvPr id="3" name="Content Placeholder 2">
            <a:extLst>
              <a:ext uri="{FF2B5EF4-FFF2-40B4-BE49-F238E27FC236}">
                <a16:creationId xmlns:a16="http://schemas.microsoft.com/office/drawing/2014/main" id="{2D121A2F-1F09-1B94-A4F4-E32429A8C0FD}"/>
              </a:ext>
            </a:extLst>
          </p:cNvPr>
          <p:cNvSpPr>
            <a:spLocks noGrp="1"/>
          </p:cNvSpPr>
          <p:nvPr>
            <p:ph idx="1"/>
          </p:nvPr>
        </p:nvSpPr>
        <p:spPr/>
        <p:txBody>
          <a:bodyPr/>
          <a:lstStyle/>
          <a:p>
            <a:pPr>
              <a:buFont typeface="Wingdings" panose="05000000000000000000" pitchFamily="2" charset="2"/>
              <a:buChar char="q"/>
            </a:pPr>
            <a:r>
              <a:rPr lang="en-US" b="1" u="sng" dirty="0"/>
              <a:t>Capacitive:</a:t>
            </a:r>
          </a:p>
          <a:p>
            <a:pPr>
              <a:buFont typeface="Arial" panose="020B0604020202020204" pitchFamily="34" charset="0"/>
              <a:buChar char="•"/>
            </a:pPr>
            <a:r>
              <a:rPr lang="en-US" dirty="0"/>
              <a:t>The kind of circuit or load which involves only a capacitor and no other elements are involved, this is the negative imaginary part of the impedance.</a:t>
            </a:r>
          </a:p>
          <a:p>
            <a:pPr>
              <a:buFont typeface="Arial" panose="020B0604020202020204" pitchFamily="34" charset="0"/>
              <a:buChar char="•"/>
            </a:pPr>
            <a:r>
              <a:rPr lang="en-US" dirty="0"/>
              <a:t>in a capacitive load or circuit, the current and voltage are out of phase by 90 degrees, where the current leads the voltage.</a:t>
            </a:r>
          </a:p>
          <a:p>
            <a:pPr marL="0" indent="0">
              <a:buNone/>
            </a:pPr>
            <a:endParaRPr lang="en-US" dirty="0"/>
          </a:p>
        </p:txBody>
      </p:sp>
      <p:pic>
        <p:nvPicPr>
          <p:cNvPr id="4" name="Picture 3">
            <a:extLst>
              <a:ext uri="{FF2B5EF4-FFF2-40B4-BE49-F238E27FC236}">
                <a16:creationId xmlns:a16="http://schemas.microsoft.com/office/drawing/2014/main" id="{81FCFAB7-07A8-3117-813E-2AB12EA28AB7}"/>
              </a:ext>
            </a:extLst>
          </p:cNvPr>
          <p:cNvPicPr>
            <a:picLocks noChangeAspect="1"/>
          </p:cNvPicPr>
          <p:nvPr/>
        </p:nvPicPr>
        <p:blipFill>
          <a:blip r:embed="rId2"/>
          <a:stretch>
            <a:fillRect/>
          </a:stretch>
        </p:blipFill>
        <p:spPr>
          <a:xfrm>
            <a:off x="2120349" y="4081669"/>
            <a:ext cx="6011892" cy="2166731"/>
          </a:xfrm>
          <a:prstGeom prst="rect">
            <a:avLst/>
          </a:prstGeom>
        </p:spPr>
      </p:pic>
    </p:spTree>
    <p:extLst>
      <p:ext uri="{BB962C8B-B14F-4D97-AF65-F5344CB8AC3E}">
        <p14:creationId xmlns:p14="http://schemas.microsoft.com/office/powerpoint/2010/main" val="107732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5F072-914C-384F-B398-BB2B60CCC37E}"/>
              </a:ext>
            </a:extLst>
          </p:cNvPr>
          <p:cNvSpPr>
            <a:spLocks noGrp="1"/>
          </p:cNvSpPr>
          <p:nvPr>
            <p:ph type="title"/>
          </p:nvPr>
        </p:nvSpPr>
        <p:spPr/>
        <p:txBody>
          <a:bodyPr/>
          <a:lstStyle/>
          <a:p>
            <a:pPr algn="ctr"/>
            <a:r>
              <a:rPr lang="en-US" dirty="0">
                <a:latin typeface="Arial Black" panose="020B0A04020102020204" pitchFamily="34" charset="0"/>
              </a:rPr>
              <a:t>Background</a:t>
            </a:r>
            <a:endParaRPr lang="en-US" dirty="0"/>
          </a:p>
        </p:txBody>
      </p:sp>
      <p:sp>
        <p:nvSpPr>
          <p:cNvPr id="3" name="Content Placeholder 2">
            <a:extLst>
              <a:ext uri="{FF2B5EF4-FFF2-40B4-BE49-F238E27FC236}">
                <a16:creationId xmlns:a16="http://schemas.microsoft.com/office/drawing/2014/main" id="{55E0BD3A-F4DC-EF15-9E48-64372AFD74C7}"/>
              </a:ext>
            </a:extLst>
          </p:cNvPr>
          <p:cNvSpPr>
            <a:spLocks noGrp="1"/>
          </p:cNvSpPr>
          <p:nvPr>
            <p:ph idx="1"/>
          </p:nvPr>
        </p:nvSpPr>
        <p:spPr/>
        <p:txBody>
          <a:bodyPr/>
          <a:lstStyle/>
          <a:p>
            <a:pPr>
              <a:buFont typeface="Wingdings" panose="05000000000000000000" pitchFamily="2" charset="2"/>
              <a:buChar char="q"/>
            </a:pPr>
            <a:r>
              <a:rPr lang="en-US" sz="2000" b="1" u="sng" dirty="0"/>
              <a:t>Combined Element Effect:</a:t>
            </a:r>
          </a:p>
          <a:p>
            <a:pPr>
              <a:buFont typeface="Wingdings" panose="05000000000000000000" pitchFamily="2" charset="2"/>
              <a:buChar char="§"/>
            </a:pPr>
            <a:r>
              <a:rPr lang="en-US" dirty="0"/>
              <a:t>What would happen when these elements are connected with one another?</a:t>
            </a:r>
          </a:p>
          <a:p>
            <a:pPr>
              <a:buFont typeface="Wingdings" panose="05000000000000000000" pitchFamily="2" charset="2"/>
              <a:buChar char="§"/>
            </a:pPr>
            <a:r>
              <a:rPr lang="en-US" dirty="0"/>
              <a:t>Concept of RC, RL and RLC circuit rises</a:t>
            </a:r>
          </a:p>
          <a:p>
            <a:pPr>
              <a:buFont typeface="Wingdings" panose="05000000000000000000" pitchFamily="2" charset="2"/>
              <a:buChar char="§"/>
            </a:pPr>
            <a:r>
              <a:rPr lang="en-US" dirty="0"/>
              <a:t>Combine effect of resistance + inductance, and resistance + capacitance typically known as RL and RC </a:t>
            </a:r>
          </a:p>
          <a:p>
            <a:pPr>
              <a:buFont typeface="Wingdings" panose="05000000000000000000" pitchFamily="2" charset="2"/>
              <a:buChar char="§"/>
            </a:pPr>
            <a:r>
              <a:rPr lang="en-US" dirty="0"/>
              <a:t>Phase angle between current and voltage is not exactly 90 degrees </a:t>
            </a:r>
          </a:p>
          <a:p>
            <a:pPr>
              <a:buFont typeface="Wingdings" panose="05000000000000000000" pitchFamily="2" charset="2"/>
              <a:buChar char="§"/>
            </a:pPr>
            <a:r>
              <a:rPr lang="en-US" dirty="0"/>
              <a:t>Resistive nature of the load attracts the phase toward the real part</a:t>
            </a:r>
          </a:p>
          <a:p>
            <a:pPr>
              <a:buFont typeface="Wingdings" panose="05000000000000000000" pitchFamily="2" charset="2"/>
              <a:buChar char="§"/>
            </a:pPr>
            <a:r>
              <a:rPr lang="en-US" dirty="0"/>
              <a:t>The capacitive and inductive behavior of load attract the phase towards imaginary part</a:t>
            </a:r>
          </a:p>
        </p:txBody>
      </p:sp>
    </p:spTree>
    <p:extLst>
      <p:ext uri="{BB962C8B-B14F-4D97-AF65-F5344CB8AC3E}">
        <p14:creationId xmlns:p14="http://schemas.microsoft.com/office/powerpoint/2010/main" val="4152172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3E627-2D33-57D8-CDC6-BE2FA8F2C9FD}"/>
              </a:ext>
            </a:extLst>
          </p:cNvPr>
          <p:cNvSpPr>
            <a:spLocks noGrp="1"/>
          </p:cNvSpPr>
          <p:nvPr>
            <p:ph type="title"/>
          </p:nvPr>
        </p:nvSpPr>
        <p:spPr/>
        <p:txBody>
          <a:bodyPr/>
          <a:lstStyle/>
          <a:p>
            <a:pPr algn="ctr"/>
            <a:r>
              <a:rPr kumimoji="0" lang="en-US" sz="3600" b="0" i="0" u="none" strike="noStrike" kern="1200" cap="none" spc="0" normalizeH="0" baseline="0" noProof="0" dirty="0">
                <a:ln>
                  <a:noFill/>
                </a:ln>
                <a:solidFill>
                  <a:srgbClr val="549E39"/>
                </a:solidFill>
                <a:effectLst/>
                <a:uLnTx/>
                <a:uFillTx/>
                <a:latin typeface="Arial Black" panose="020B0A04020102020204" pitchFamily="34" charset="0"/>
                <a:ea typeface="+mj-ea"/>
                <a:cs typeface="+mj-cs"/>
              </a:rPr>
              <a:t>Background</a:t>
            </a:r>
            <a:endParaRPr lang="en-US" dirty="0"/>
          </a:p>
        </p:txBody>
      </p:sp>
      <p:sp>
        <p:nvSpPr>
          <p:cNvPr id="3" name="Content Placeholder 2">
            <a:extLst>
              <a:ext uri="{FF2B5EF4-FFF2-40B4-BE49-F238E27FC236}">
                <a16:creationId xmlns:a16="http://schemas.microsoft.com/office/drawing/2014/main" id="{D15056FC-6945-4677-2864-7740EBD114ED}"/>
              </a:ext>
            </a:extLst>
          </p:cNvPr>
          <p:cNvSpPr>
            <a:spLocks noGrp="1"/>
          </p:cNvSpPr>
          <p:nvPr>
            <p:ph idx="1"/>
          </p:nvPr>
        </p:nvSpPr>
        <p:spPr/>
        <p:txBody>
          <a:bodyPr/>
          <a:lstStyle/>
          <a:p>
            <a:pPr marL="0" indent="0">
              <a:buNone/>
            </a:pPr>
            <a:r>
              <a:rPr lang="en-US" sz="2400" b="1" u="sng" dirty="0"/>
              <a:t>Phasor Diagram for RC and RL</a:t>
            </a:r>
            <a:r>
              <a:rPr lang="en-US" sz="2400" dirty="0"/>
              <a:t>:</a:t>
            </a:r>
          </a:p>
          <a:p>
            <a:pPr marL="0" indent="0">
              <a:buNone/>
            </a:pPr>
            <a:r>
              <a:rPr lang="en-US" dirty="0"/>
              <a:t>In this presentation we will be looking at the simple series RC and RL circuit</a:t>
            </a:r>
          </a:p>
          <a:p>
            <a:pPr marL="0" indent="0">
              <a:buNone/>
            </a:pPr>
            <a:endParaRPr lang="en-US" dirty="0"/>
          </a:p>
        </p:txBody>
      </p:sp>
      <p:pic>
        <p:nvPicPr>
          <p:cNvPr id="4" name="Picture 3">
            <a:extLst>
              <a:ext uri="{FF2B5EF4-FFF2-40B4-BE49-F238E27FC236}">
                <a16:creationId xmlns:a16="http://schemas.microsoft.com/office/drawing/2014/main" id="{535F71D8-3575-85EE-AE67-20E19E2EB959}"/>
              </a:ext>
            </a:extLst>
          </p:cNvPr>
          <p:cNvPicPr>
            <a:picLocks noChangeAspect="1"/>
          </p:cNvPicPr>
          <p:nvPr/>
        </p:nvPicPr>
        <p:blipFill>
          <a:blip r:embed="rId2"/>
          <a:stretch>
            <a:fillRect/>
          </a:stretch>
        </p:blipFill>
        <p:spPr>
          <a:xfrm>
            <a:off x="861391" y="3154017"/>
            <a:ext cx="3790122" cy="2160105"/>
          </a:xfrm>
          <a:prstGeom prst="rect">
            <a:avLst/>
          </a:prstGeom>
        </p:spPr>
      </p:pic>
      <p:pic>
        <p:nvPicPr>
          <p:cNvPr id="5" name="Picture 4">
            <a:extLst>
              <a:ext uri="{FF2B5EF4-FFF2-40B4-BE49-F238E27FC236}">
                <a16:creationId xmlns:a16="http://schemas.microsoft.com/office/drawing/2014/main" id="{A329C97D-3F55-EC49-34ED-C4A7BFC557A9}"/>
              </a:ext>
            </a:extLst>
          </p:cNvPr>
          <p:cNvPicPr>
            <a:picLocks noChangeAspect="1"/>
          </p:cNvPicPr>
          <p:nvPr/>
        </p:nvPicPr>
        <p:blipFill>
          <a:blip r:embed="rId3"/>
          <a:stretch>
            <a:fillRect/>
          </a:stretch>
        </p:blipFill>
        <p:spPr>
          <a:xfrm>
            <a:off x="4849259" y="3154016"/>
            <a:ext cx="3790121" cy="2160105"/>
          </a:xfrm>
          <a:prstGeom prst="rect">
            <a:avLst/>
          </a:prstGeom>
        </p:spPr>
      </p:pic>
    </p:spTree>
    <p:extLst>
      <p:ext uri="{BB962C8B-B14F-4D97-AF65-F5344CB8AC3E}">
        <p14:creationId xmlns:p14="http://schemas.microsoft.com/office/powerpoint/2010/main" val="2782236868"/>
      </p:ext>
    </p:extLst>
  </p:cSld>
  <p:clrMapOvr>
    <a:masterClrMapping/>
  </p:clrMapOvr>
</p:sld>
</file>

<file path=ppt/theme/theme1.xml><?xml version="1.0" encoding="utf-8"?>
<a:theme xmlns:a="http://schemas.openxmlformats.org/drawingml/2006/main" name="Facet">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137</TotalTime>
  <Words>1238</Words>
  <Application>Microsoft Office PowerPoint</Application>
  <PresentationFormat>Widescreen</PresentationFormat>
  <Paragraphs>140</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Courier New</vt:lpstr>
      <vt:lpstr>Trebuchet MS</vt:lpstr>
      <vt:lpstr>Wingdings</vt:lpstr>
      <vt:lpstr>Wingdings 3</vt:lpstr>
      <vt:lpstr>Facet</vt:lpstr>
      <vt:lpstr>“Phase Shifters”</vt:lpstr>
      <vt:lpstr>Contents of Presentation</vt:lpstr>
      <vt:lpstr>Background</vt:lpstr>
      <vt:lpstr>Background</vt:lpstr>
      <vt:lpstr>Background</vt:lpstr>
      <vt:lpstr>Background</vt:lpstr>
      <vt:lpstr>Background</vt:lpstr>
      <vt:lpstr>Background</vt:lpstr>
      <vt:lpstr>Background</vt:lpstr>
      <vt:lpstr>Introduction</vt:lpstr>
      <vt:lpstr>Introduction</vt:lpstr>
      <vt:lpstr>Introduction</vt:lpstr>
      <vt:lpstr>Introduction</vt:lpstr>
      <vt:lpstr>Project</vt:lpstr>
      <vt:lpstr>Project</vt:lpstr>
      <vt:lpstr>Project</vt:lpstr>
      <vt:lpstr>Project</vt:lpstr>
      <vt:lpstr>Project</vt:lpstr>
      <vt:lpstr>Project</vt:lpstr>
      <vt:lpstr>Project</vt:lpstr>
      <vt:lpstr>Project</vt:lpstr>
      <vt:lpstr>Project</vt:lpstr>
      <vt:lpstr>Project</vt:lpstr>
      <vt:lpstr>Project</vt:lpstr>
      <vt:lpstr>Conclusion</vt:lpstr>
      <vt:lpstr>Project Outcome</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“Phase Shifters”</dc:title>
  <dc:creator>Syed Muhammad Shahir Ul Haq</dc:creator>
  <cp:lastModifiedBy>Syed Muhammad Shahir Ul Haq</cp:lastModifiedBy>
  <cp:revision>2</cp:revision>
  <dcterms:created xsi:type="dcterms:W3CDTF">2023-01-03T02:07:23Z</dcterms:created>
  <dcterms:modified xsi:type="dcterms:W3CDTF">2023-01-03T05:03:54Z</dcterms:modified>
</cp:coreProperties>
</file>

<file path=docProps/thumbnail.jpeg>
</file>